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4" r:id="rId2"/>
    <p:sldId id="1238" r:id="rId3"/>
    <p:sldId id="1324" r:id="rId4"/>
    <p:sldId id="1323" r:id="rId5"/>
    <p:sldId id="1325" r:id="rId6"/>
    <p:sldId id="1358" r:id="rId7"/>
    <p:sldId id="1348" r:id="rId8"/>
    <p:sldId id="1352" r:id="rId9"/>
    <p:sldId id="1350" r:id="rId10"/>
    <p:sldId id="1247" r:id="rId11"/>
    <p:sldId id="1359" r:id="rId12"/>
    <p:sldId id="1239" r:id="rId13"/>
    <p:sldId id="1245" r:id="rId14"/>
    <p:sldId id="1360" r:id="rId15"/>
    <p:sldId id="1243" r:id="rId16"/>
    <p:sldId id="1244" r:id="rId17"/>
    <p:sldId id="1192" r:id="rId18"/>
    <p:sldId id="1361" r:id="rId19"/>
  </p:sldIdLst>
  <p:sldSz cx="12192000" cy="6858000"/>
  <p:notesSz cx="6808788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5B0A7-432C-4926-B970-D650FC5AE5BE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1425"/>
            <a:ext cx="5954712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78722"/>
            <a:ext cx="5447030" cy="39098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601"/>
            <a:ext cx="2950475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31601"/>
            <a:ext cx="2950475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C5BEB-DBF7-488D-80DD-5D0FAC25D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1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C5BEB-DBF7-488D-80DD-5D0FAC25DC4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80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C5BEB-DBF7-488D-80DD-5D0FAC25DC4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89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C5BEB-DBF7-488D-80DD-5D0FAC25DC4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22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C5BEB-DBF7-488D-80DD-5D0FAC25DC4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5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C5BEB-DBF7-488D-80DD-5D0FAC25DC4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273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C5BEB-DBF7-488D-80DD-5D0FAC25DC4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77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C5BEB-DBF7-488D-80DD-5D0FAC25DC4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63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506-1A55-46E9-B92C-78A5C59AD25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E7CE-5D4F-4376-B698-BD0AC64B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1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506-1A55-46E9-B92C-78A5C59AD25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E7CE-5D4F-4376-B698-BD0AC64B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506-1A55-46E9-B92C-78A5C59AD25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E7CE-5D4F-4376-B698-BD0AC64B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67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506-1A55-46E9-B92C-78A5C59AD25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E7CE-5D4F-4376-B698-BD0AC64B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1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506-1A55-46E9-B92C-78A5C59AD25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E7CE-5D4F-4376-B698-BD0AC64B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3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506-1A55-46E9-B92C-78A5C59AD25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E7CE-5D4F-4376-B698-BD0AC64B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9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506-1A55-46E9-B92C-78A5C59AD25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E7CE-5D4F-4376-B698-BD0AC64B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4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506-1A55-46E9-B92C-78A5C59AD25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E7CE-5D4F-4376-B698-BD0AC64B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506-1A55-46E9-B92C-78A5C59AD25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E7CE-5D4F-4376-B698-BD0AC64B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3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506-1A55-46E9-B92C-78A5C59AD25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E7CE-5D4F-4376-B698-BD0AC64B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1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506-1A55-46E9-B92C-78A5C59AD25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E7CE-5D4F-4376-B698-BD0AC64B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8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B0506-1A55-46E9-B92C-78A5C59AD25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1E7CE-5D4F-4376-B698-BD0AC64B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6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9200a25eb61460c90900902" TargetMode="External"/><Relationship Id="rId2" Type="http://schemas.openxmlformats.org/officeDocument/2006/relationships/hyperlink" Target="mailto:rip_samara@mail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forms.yandex.ru/u/69201522068ff00f8371b9f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sokolovaelena9@mail.ru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rip_samara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hyperlink" Target="https://clck.ru/36SfZ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7686C1-9A36-4AE9-9727-7CF4A035B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036" y="314743"/>
            <a:ext cx="1837700" cy="130080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4338" name="AutoShape 3" descr="large">
            <a:extLst>
              <a:ext uri="{FF2B5EF4-FFF2-40B4-BE49-F238E27FC236}">
                <a16:creationId xmlns:a16="http://schemas.microsoft.com/office/drawing/2014/main" id="{C21A8CFA-BDDD-429D-8BB6-A2A11DA659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39" name="AutoShape 4" descr="large">
            <a:extLst>
              <a:ext uri="{FF2B5EF4-FFF2-40B4-BE49-F238E27FC236}">
                <a16:creationId xmlns:a16="http://schemas.microsoft.com/office/drawing/2014/main" id="{08902393-CF41-4504-8E0E-820B960CEB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0" name="AutoShape 5" descr="CxTmqzUXAAA308g.jpg:large (1120×840)">
            <a:extLst>
              <a:ext uri="{FF2B5EF4-FFF2-40B4-BE49-F238E27FC236}">
                <a16:creationId xmlns:a16="http://schemas.microsoft.com/office/drawing/2014/main" id="{A2606B54-E474-49B0-9C3F-2188F5B5E6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1" name="AutoShape 6" descr="large">
            <a:extLst>
              <a:ext uri="{FF2B5EF4-FFF2-40B4-BE49-F238E27FC236}">
                <a16:creationId xmlns:a16="http://schemas.microsoft.com/office/drawing/2014/main" id="{BA4BFA65-66C8-4AD6-8FE0-81469F55CE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88038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4342" name="Picture 7">
            <a:extLst>
              <a:ext uri="{FF2B5EF4-FFF2-40B4-BE49-F238E27FC236}">
                <a16:creationId xmlns:a16="http://schemas.microsoft.com/office/drawing/2014/main" id="{ECB3B7D2-C5BB-4676-A4AA-D19B98CB2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1502"/>
            <a:ext cx="12192000" cy="150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Rectangle 8">
            <a:extLst>
              <a:ext uri="{FF2B5EF4-FFF2-40B4-BE49-F238E27FC236}">
                <a16:creationId xmlns:a16="http://schemas.microsoft.com/office/drawing/2014/main" id="{888CE184-28CE-41EC-AF33-3331AE331839}"/>
              </a:ext>
            </a:extLst>
          </p:cNvPr>
          <p:cNvSpPr>
            <a:spLocks/>
          </p:cNvSpPr>
          <p:nvPr/>
        </p:nvSpPr>
        <p:spPr bwMode="auto">
          <a:xfrm>
            <a:off x="330435" y="1914902"/>
            <a:ext cx="11531130" cy="321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br>
              <a:rPr lang="ru-RU" altLang="ru-RU" sz="3600" dirty="0">
                <a:solidFill>
                  <a:srgbClr val="003458"/>
                </a:solidFill>
                <a:cs typeface="Arial" panose="020B0604020202020204" pitchFamily="34" charset="0"/>
              </a:rPr>
            </a:br>
            <a:endParaRPr lang="ru-RU" altLang="ru-RU" sz="3600" dirty="0">
              <a:solidFill>
                <a:srgbClr val="003458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</a:rPr>
              <a:t>Областные семинары по вопросам организации деятельности региональных инновационных площадок </a:t>
            </a:r>
          </a:p>
          <a:p>
            <a:pPr lvl="0" algn="ctr"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</a:rPr>
              <a:t>в сфере образования Самарской области </a:t>
            </a:r>
          </a:p>
          <a:p>
            <a:pPr lvl="0" algn="ctr">
              <a:defRPr/>
            </a:pPr>
            <a:endParaRPr lang="ru-RU" sz="1200" b="1" dirty="0">
              <a:solidFill>
                <a:schemeClr val="accent5">
                  <a:lumMod val="75000"/>
                </a:schemeClr>
              </a:solidFill>
              <a:latin typeface="Calibri" panose="020F0502020204030204"/>
            </a:endParaRPr>
          </a:p>
          <a:p>
            <a:pPr lvl="0" algn="ctr">
              <a:defRPr/>
            </a:pPr>
            <a:r>
              <a:rPr lang="ru-RU" sz="2000" b="1" dirty="0">
                <a:solidFill>
                  <a:srgbClr val="C00000"/>
                </a:solidFill>
                <a:latin typeface="Calibri" panose="020F0502020204030204"/>
              </a:rPr>
              <a:t>«Организационный семинар для действующих в 2025-2026 учебном году 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C00000"/>
                </a:solidFill>
                <a:latin typeface="Calibri" panose="020F0502020204030204"/>
              </a:rPr>
              <a:t>региональных инновационных площадок в сфере образования по подготовке 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C00000"/>
                </a:solidFill>
                <a:latin typeface="Calibri" panose="020F0502020204030204"/>
              </a:rPr>
              <a:t>к Областному фестивалю педагогических команд образовательных организаций, признанных региональными инновационными площадками в сфере образования Самарской области»</a:t>
            </a:r>
          </a:p>
          <a:p>
            <a:pPr lvl="0" algn="just"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Calibri" panose="020F0502020204030204"/>
            </a:endParaRPr>
          </a:p>
          <a:p>
            <a:pPr algn="just">
              <a:defRPr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/>
              </a:rPr>
              <a:t>I</a:t>
            </a:r>
            <a:r>
              <a:rPr lang="en-US" sz="1200" b="1" dirty="0">
                <a:solidFill>
                  <a:srgbClr val="002060"/>
                </a:solidFill>
                <a:latin typeface="Calibri" panose="020F0502020204030204"/>
              </a:rPr>
              <a:t>.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Нормативно-правовые основания проведения Областного фестиваля педагогических команд образовательных организаций, признанных региональными инновационными площадками в сфере образования Самарской области;</a:t>
            </a:r>
          </a:p>
          <a:p>
            <a:pPr lvl="0" algn="just">
              <a:defRPr/>
            </a:pPr>
            <a:r>
              <a:rPr lang="en-US" sz="1400" b="1" dirty="0">
                <a:solidFill>
                  <a:srgbClr val="002060"/>
                </a:solidFill>
                <a:latin typeface="+mn-lt"/>
              </a:rPr>
              <a:t>II.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Организационные условия участия в Областном фестивале педагогических команд образовательных организаций, признанных региональными инновационными площадками в сфере образования Самарской области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ru-RU" altLang="ru-RU" sz="2800" dirty="0">
              <a:solidFill>
                <a:srgbClr val="00528A"/>
              </a:solidFill>
            </a:endParaRPr>
          </a:p>
          <a:p>
            <a:endParaRPr lang="ru-RU" altLang="ru-RU" sz="2000" dirty="0">
              <a:solidFill>
                <a:srgbClr val="00528A"/>
              </a:solidFill>
            </a:endParaRPr>
          </a:p>
          <a:p>
            <a:pPr algn="just"/>
            <a:endParaRPr lang="ru-RU" altLang="ru-RU" sz="2000" b="1" dirty="0">
              <a:solidFill>
                <a:srgbClr val="00528A"/>
              </a:solidFill>
            </a:endParaRPr>
          </a:p>
          <a:p>
            <a:pPr algn="just"/>
            <a:r>
              <a:rPr lang="ru-RU" altLang="ru-RU" sz="2000" dirty="0">
                <a:solidFill>
                  <a:srgbClr val="00528A"/>
                </a:solidFill>
              </a:rPr>
              <a:t> </a:t>
            </a:r>
            <a:endParaRPr lang="ru-RU" altLang="ru-RU" sz="2000" b="1" dirty="0">
              <a:solidFill>
                <a:srgbClr val="00528A"/>
              </a:solidFill>
            </a:endParaRPr>
          </a:p>
        </p:txBody>
      </p:sp>
      <p:pic>
        <p:nvPicPr>
          <p:cNvPr id="8" name="Picture 2" descr="logo_iro_blue">
            <a:extLst>
              <a:ext uri="{FF2B5EF4-FFF2-40B4-BE49-F238E27FC236}">
                <a16:creationId xmlns:a16="http://schemas.microsoft.com/office/drawing/2014/main" id="{076435CD-EEC6-4147-A93C-0D9EF559E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507" y="269029"/>
            <a:ext cx="1326868" cy="111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D2949D-8450-4ABE-BCCC-A15BCCB8B15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41" y="248450"/>
            <a:ext cx="1479642" cy="1322947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626F74-56DE-47DB-9F14-3DEE76F33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16" y="98597"/>
            <a:ext cx="2196055" cy="1209503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3C8E66FC-B5C4-486D-856B-B2711B613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6" y="1308100"/>
            <a:ext cx="2471302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МИНИСТЕРСТВО ОБРАЗОВАНИЯ САМАРСКОЙ ОБЛАСТИ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57C135-859B-47AC-AC67-671AD776B8EF}"/>
              </a:ext>
            </a:extLst>
          </p:cNvPr>
          <p:cNvSpPr txBox="1"/>
          <p:nvPr/>
        </p:nvSpPr>
        <p:spPr>
          <a:xfrm>
            <a:off x="142379" y="4994415"/>
            <a:ext cx="11602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/>
              </a:rPr>
              <a:t>доцент центра подготовки управленческих команд ГАУ ДПО СО ИРО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C00000"/>
                </a:solidFill>
                <a:latin typeface="Calibri" panose="020F0502020204030204"/>
              </a:rPr>
              <a:t>  Соколова Елена Александровна                                                                                                                                                                                             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/>
              </a:rPr>
              <a:t>    </a:t>
            </a:r>
            <a:r>
              <a:rPr lang="ru-RU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/>
              </a:rPr>
              <a:t>25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/>
              </a:rPr>
              <a:t>11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.2025</a:t>
            </a:r>
          </a:p>
        </p:txBody>
      </p:sp>
      <p:sp>
        <p:nvSpPr>
          <p:cNvPr id="2" name="AutoShape 2" descr="https://srctacina.rnd.socinfo.ru/media/2025/01/30/1322514961/Snimok_e_krana_2025-01-29_094817.png">
            <a:extLst>
              <a:ext uri="{FF2B5EF4-FFF2-40B4-BE49-F238E27FC236}">
                <a16:creationId xmlns:a16="http://schemas.microsoft.com/office/drawing/2014/main" id="{81CAED22-72B9-4702-8AF1-1024CDC94C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6DCEA20-8531-4DD5-B189-1D7A298BCAB8}"/>
              </a:ext>
            </a:extLst>
          </p:cNvPr>
          <p:cNvSpPr txBox="1"/>
          <p:nvPr/>
        </p:nvSpPr>
        <p:spPr>
          <a:xfrm>
            <a:off x="537328" y="1586014"/>
            <a:ext cx="4050680" cy="1631216"/>
          </a:xfrm>
          <a:prstGeom prst="rect">
            <a:avLst/>
          </a:prstGeom>
          <a:ln w="34925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1. </a:t>
            </a:r>
            <a:r>
              <a:rPr lang="ru-RU" sz="2000" b="1" dirty="0">
                <a:solidFill>
                  <a:srgbClr val="002060"/>
                </a:solidFill>
              </a:rPr>
              <a:t>Организационно-управленческие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(нормативно-правовые акты – положения, приказы, порядки и др. + шаблоны)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C079A3-61E6-43B4-9319-99D07A45E249}"/>
              </a:ext>
            </a:extLst>
          </p:cNvPr>
          <p:cNvSpPr txBox="1"/>
          <p:nvPr/>
        </p:nvSpPr>
        <p:spPr>
          <a:xfrm>
            <a:off x="571984" y="525575"/>
            <a:ext cx="11048031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4925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pPr marL="0" indent="0" algn="ctr">
              <a:buNone/>
            </a:pPr>
            <a:r>
              <a:rPr lang="ru-RU" sz="2200" b="1" dirty="0">
                <a:solidFill>
                  <a:srgbClr val="C00000"/>
                </a:solidFill>
              </a:rPr>
              <a:t>Результативность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9B73A0DA-E53A-460F-AE50-697687A84C84}"/>
              </a:ext>
            </a:extLst>
          </p:cNvPr>
          <p:cNvSpPr/>
          <p:nvPr/>
        </p:nvSpPr>
        <p:spPr>
          <a:xfrm>
            <a:off x="5879388" y="974998"/>
            <a:ext cx="433222" cy="433225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0000FF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93910-F651-42D1-BB45-51587BB3A71C}"/>
              </a:ext>
            </a:extLst>
          </p:cNvPr>
          <p:cNvSpPr txBox="1"/>
          <p:nvPr/>
        </p:nvSpPr>
        <p:spPr>
          <a:xfrm>
            <a:off x="4931815" y="1997839"/>
            <a:ext cx="2672179" cy="2862322"/>
          </a:xfrm>
          <a:prstGeom prst="rect">
            <a:avLst/>
          </a:prstGeom>
          <a:ln w="34925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2. </a:t>
            </a:r>
            <a:r>
              <a:rPr lang="ru-RU" sz="2000" b="1" dirty="0">
                <a:solidFill>
                  <a:srgbClr val="002060"/>
                </a:solidFill>
              </a:rPr>
              <a:t>Диагностические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(диагностические средства,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контрольно-измерительные инструменты: набор диагностических методик, анкеты, </a:t>
            </a:r>
            <a:r>
              <a:rPr lang="ru-RU" sz="2000" dirty="0" err="1">
                <a:solidFill>
                  <a:srgbClr val="002060"/>
                </a:solidFill>
              </a:rPr>
              <a:t>опросникумы</a:t>
            </a:r>
            <a:r>
              <a:rPr lang="ru-RU" sz="2000" dirty="0">
                <a:solidFill>
                  <a:srgbClr val="002060"/>
                </a:solidFill>
              </a:rPr>
              <a:t> и др.)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D0CE1-48B9-402E-9E99-7654126C772F}"/>
              </a:ext>
            </a:extLst>
          </p:cNvPr>
          <p:cNvSpPr txBox="1"/>
          <p:nvPr/>
        </p:nvSpPr>
        <p:spPr>
          <a:xfrm>
            <a:off x="8062624" y="1523078"/>
            <a:ext cx="3368847" cy="1938992"/>
          </a:xfrm>
          <a:prstGeom prst="rect">
            <a:avLst/>
          </a:prstGeom>
          <a:ln w="34925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3. </a:t>
            </a:r>
            <a:r>
              <a:rPr lang="ru-RU" sz="2000" b="1" dirty="0">
                <a:solidFill>
                  <a:srgbClr val="002060"/>
                </a:solidFill>
              </a:rPr>
              <a:t>Организационно-методические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(инструктивные материалы: дорожные карты, маршрутные карты, рекомендации и др.)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2A043A-D7AB-418B-85EC-B2F56EAF3D2F}"/>
              </a:ext>
            </a:extLst>
          </p:cNvPr>
          <p:cNvSpPr txBox="1"/>
          <p:nvPr/>
        </p:nvSpPr>
        <p:spPr>
          <a:xfrm>
            <a:off x="537328" y="3624112"/>
            <a:ext cx="4050680" cy="1938992"/>
          </a:xfrm>
          <a:prstGeom prst="rect">
            <a:avLst/>
          </a:prstGeom>
          <a:ln w="34925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4. </a:t>
            </a:r>
            <a:r>
              <a:rPr lang="ru-RU" sz="2000" b="1" dirty="0">
                <a:solidFill>
                  <a:srgbClr val="002060"/>
                </a:solidFill>
              </a:rPr>
              <a:t>Учебно-методические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(авторские программы, 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программы курсов повышения квалификации, методические конструкторы, методические рекомендации)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3B5BDF-222D-4039-B692-1C09FF655B1A}"/>
              </a:ext>
            </a:extLst>
          </p:cNvPr>
          <p:cNvSpPr txBox="1"/>
          <p:nvPr/>
        </p:nvSpPr>
        <p:spPr>
          <a:xfrm>
            <a:off x="8062624" y="3652456"/>
            <a:ext cx="3368847" cy="2246769"/>
          </a:xfrm>
          <a:prstGeom prst="rect">
            <a:avLst/>
          </a:prstGeom>
          <a:ln w="34925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5. </a:t>
            </a:r>
            <a:r>
              <a:rPr lang="ru-RU" sz="2000" b="1" dirty="0">
                <a:solidFill>
                  <a:srgbClr val="002060"/>
                </a:solidFill>
              </a:rPr>
              <a:t>Информационно-методические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(презентационный, публикационный материал по распространению способов апробации, внедрения инноваций и др.)  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D77193C1-E159-44B4-A3A7-BA777C436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5222"/>
            <a:ext cx="12192000" cy="131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056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50DD0562-449A-47DF-8C55-423B0962C4AB}"/>
              </a:ext>
            </a:extLst>
          </p:cNvPr>
          <p:cNvSpPr/>
          <p:nvPr/>
        </p:nvSpPr>
        <p:spPr>
          <a:xfrm>
            <a:off x="1602740" y="764556"/>
            <a:ext cx="1174574" cy="602273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21580" y="188624"/>
            <a:ext cx="1133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  <a:t>Порядок и сроки проведения Фестиваля - 2025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DCEA20-8531-4DD5-B189-1D7A298BCAB8}"/>
              </a:ext>
            </a:extLst>
          </p:cNvPr>
          <p:cNvSpPr txBox="1"/>
          <p:nvPr/>
        </p:nvSpPr>
        <p:spPr>
          <a:xfrm>
            <a:off x="3419000" y="2815269"/>
            <a:ext cx="7935252" cy="738664"/>
          </a:xfrm>
          <a:prstGeom prst="rect">
            <a:avLst/>
          </a:prstGeom>
          <a:ln w="34925">
            <a:solidFill>
              <a:srgbClr val="0070C0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endParaRPr lang="ru-RU" sz="1400" dirty="0"/>
          </a:p>
          <a:p>
            <a:r>
              <a:rPr lang="ru-RU" sz="1400" dirty="0"/>
              <a:t>Прием материалов выступления (презентация и текст доклада) на почту </a:t>
            </a:r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rip_samara@mail.ru</a:t>
            </a:r>
            <a:endParaRPr lang="ru-RU" sz="1400" dirty="0"/>
          </a:p>
          <a:p>
            <a:pPr marL="0" indent="0">
              <a:buNone/>
            </a:pP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EE169E-37EE-45FC-A0C8-5B1828D5B827}"/>
              </a:ext>
            </a:extLst>
          </p:cNvPr>
          <p:cNvSpPr txBox="1"/>
          <p:nvPr/>
        </p:nvSpPr>
        <p:spPr>
          <a:xfrm>
            <a:off x="3453352" y="3876830"/>
            <a:ext cx="7935252" cy="738664"/>
          </a:xfrm>
          <a:prstGeom prst="rect">
            <a:avLst/>
          </a:prstGeom>
          <a:ln w="34925">
            <a:solidFill>
              <a:srgbClr val="0070C0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endParaRPr lang="ru-RU" sz="1400" dirty="0"/>
          </a:p>
          <a:p>
            <a:r>
              <a:rPr lang="ru-RU" sz="1400" dirty="0"/>
              <a:t>Техническая экспертиза и содержательный анализ представленного материала</a:t>
            </a:r>
          </a:p>
          <a:p>
            <a:pPr marL="0" indent="0">
              <a:buNone/>
            </a:pPr>
            <a:r>
              <a:rPr lang="ru-RU" sz="14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B31225-06BC-407A-840B-075225FEFCF0}"/>
              </a:ext>
            </a:extLst>
          </p:cNvPr>
          <p:cNvSpPr txBox="1"/>
          <p:nvPr/>
        </p:nvSpPr>
        <p:spPr>
          <a:xfrm>
            <a:off x="3453352" y="4897394"/>
            <a:ext cx="8169807" cy="738664"/>
          </a:xfrm>
          <a:prstGeom prst="rect">
            <a:avLst/>
          </a:prstGeom>
          <a:ln w="34925">
            <a:solidFill>
              <a:srgbClr val="0070C0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endParaRPr lang="ru-RU" sz="1400" dirty="0"/>
          </a:p>
          <a:p>
            <a:r>
              <a:rPr lang="ru-RU" sz="1400" dirty="0">
                <a:solidFill>
                  <a:srgbClr val="C00000"/>
                </a:solidFill>
              </a:rPr>
              <a:t>Проведение Фестиваля</a:t>
            </a:r>
          </a:p>
          <a:p>
            <a:endParaRPr lang="ru-RU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89B1E7-4ECD-4B65-9B64-EFD214A174BD}"/>
              </a:ext>
            </a:extLst>
          </p:cNvPr>
          <p:cNvSpPr txBox="1"/>
          <p:nvPr/>
        </p:nvSpPr>
        <p:spPr>
          <a:xfrm>
            <a:off x="169683" y="3027156"/>
            <a:ext cx="167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до </a:t>
            </a:r>
            <a:r>
              <a:rPr lang="en-US" b="1" dirty="0">
                <a:solidFill>
                  <a:srgbClr val="C00000"/>
                </a:solidFill>
              </a:rPr>
              <a:t>01 </a:t>
            </a:r>
            <a:r>
              <a:rPr lang="ru-RU" b="1" dirty="0">
                <a:solidFill>
                  <a:srgbClr val="C00000"/>
                </a:solidFill>
              </a:rPr>
              <a:t>декабря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F8705E-FEE0-4F5F-8221-51C1332A203D}"/>
              </a:ext>
            </a:extLst>
          </p:cNvPr>
          <p:cNvSpPr txBox="1"/>
          <p:nvPr/>
        </p:nvSpPr>
        <p:spPr>
          <a:xfrm>
            <a:off x="294755" y="3983392"/>
            <a:ext cx="1480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до 0</a:t>
            </a:r>
            <a:r>
              <a:rPr lang="en-US" sz="1600" b="1" dirty="0">
                <a:solidFill>
                  <a:srgbClr val="C00000"/>
                </a:solidFill>
              </a:rPr>
              <a:t>1</a:t>
            </a:r>
            <a:r>
              <a:rPr lang="ru-RU" sz="1600" b="1" dirty="0">
                <a:solidFill>
                  <a:srgbClr val="C00000"/>
                </a:solidFill>
              </a:rPr>
              <a:t> декабря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763B03-E10E-4A04-8B99-2C1DF07AAF29}"/>
              </a:ext>
            </a:extLst>
          </p:cNvPr>
          <p:cNvSpPr txBox="1"/>
          <p:nvPr/>
        </p:nvSpPr>
        <p:spPr>
          <a:xfrm>
            <a:off x="251240" y="5155354"/>
            <a:ext cx="145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4-5 декабря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49F62A-4719-4F5A-A7D8-20F40D6029E6}"/>
              </a:ext>
            </a:extLst>
          </p:cNvPr>
          <p:cNvSpPr txBox="1"/>
          <p:nvPr/>
        </p:nvSpPr>
        <p:spPr>
          <a:xfrm>
            <a:off x="3503474" y="5897674"/>
            <a:ext cx="6704992" cy="307777"/>
          </a:xfrm>
          <a:prstGeom prst="rect">
            <a:avLst/>
          </a:prstGeom>
          <a:ln w="34925">
            <a:solidFill>
              <a:srgbClr val="0070C0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r>
              <a:rPr lang="ru-RU" sz="1400" dirty="0">
                <a:solidFill>
                  <a:srgbClr val="C00000"/>
                </a:solidFill>
              </a:rPr>
              <a:t>Размещения итогов Фестиваля на сайте ГАУ ДПО СО ИРО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84CBF8-33D1-4AB2-9534-831CD0BC083E}"/>
              </a:ext>
            </a:extLst>
          </p:cNvPr>
          <p:cNvSpPr txBox="1"/>
          <p:nvPr/>
        </p:nvSpPr>
        <p:spPr>
          <a:xfrm>
            <a:off x="251241" y="5866897"/>
            <a:ext cx="1420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8-10 декабря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A0A56B14-1C81-4D87-8D95-4BDB855054B0}"/>
              </a:ext>
            </a:extLst>
          </p:cNvPr>
          <p:cNvCxnSpPr>
            <a:cxnSpLocks/>
          </p:cNvCxnSpPr>
          <p:nvPr/>
        </p:nvCxnSpPr>
        <p:spPr>
          <a:xfrm flipH="1">
            <a:off x="1580150" y="4188262"/>
            <a:ext cx="1850612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8A4D2B67-8664-4FE1-AEEC-2A9EF4219279}"/>
              </a:ext>
            </a:extLst>
          </p:cNvPr>
          <p:cNvCxnSpPr>
            <a:cxnSpLocks/>
          </p:cNvCxnSpPr>
          <p:nvPr/>
        </p:nvCxnSpPr>
        <p:spPr>
          <a:xfrm flipH="1">
            <a:off x="1802480" y="3238654"/>
            <a:ext cx="1628282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FCB4844A-0F34-4E11-A208-86AF57CA3168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1672220" y="6027497"/>
            <a:ext cx="1831254" cy="2406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1A392D2F-9CE9-4892-9CAB-22C8FA08353C}"/>
              </a:ext>
            </a:extLst>
          </p:cNvPr>
          <p:cNvCxnSpPr>
            <a:cxnSpLocks/>
            <a:endCxn id="25" idx="3"/>
          </p:cNvCxnSpPr>
          <p:nvPr/>
        </p:nvCxnSpPr>
        <p:spPr>
          <a:xfrm flipH="1">
            <a:off x="1701841" y="5311045"/>
            <a:ext cx="1780140" cy="1358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>
            <a:extLst>
              <a:ext uri="{FF2B5EF4-FFF2-40B4-BE49-F238E27FC236}">
                <a16:creationId xmlns:a16="http://schemas.microsoft.com/office/drawing/2014/main" id="{0606E77C-250D-4BC9-BA9A-FC61BAA51057}"/>
              </a:ext>
            </a:extLst>
          </p:cNvPr>
          <p:cNvSpPr/>
          <p:nvPr/>
        </p:nvSpPr>
        <p:spPr>
          <a:xfrm>
            <a:off x="2109065" y="3139030"/>
            <a:ext cx="174950" cy="1619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CFE5ABA3-E2AB-4AE9-B50D-344CFEF152DC}"/>
              </a:ext>
            </a:extLst>
          </p:cNvPr>
          <p:cNvSpPr/>
          <p:nvPr/>
        </p:nvSpPr>
        <p:spPr>
          <a:xfrm>
            <a:off x="2137292" y="5946534"/>
            <a:ext cx="174950" cy="1619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8D6972A9-0063-4311-AF13-E9FD069C80D9}"/>
              </a:ext>
            </a:extLst>
          </p:cNvPr>
          <p:cNvSpPr/>
          <p:nvPr/>
        </p:nvSpPr>
        <p:spPr>
          <a:xfrm>
            <a:off x="2097428" y="5256824"/>
            <a:ext cx="174950" cy="1619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A01807C-F29D-4AD8-8023-B59DAEEE1A08}"/>
              </a:ext>
            </a:extLst>
          </p:cNvPr>
          <p:cNvSpPr/>
          <p:nvPr/>
        </p:nvSpPr>
        <p:spPr>
          <a:xfrm>
            <a:off x="2088096" y="4105800"/>
            <a:ext cx="174950" cy="1619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8CD568-CAF2-42B4-AD59-8773C8404644}"/>
              </a:ext>
            </a:extLst>
          </p:cNvPr>
          <p:cNvSpPr txBox="1"/>
          <p:nvPr/>
        </p:nvSpPr>
        <p:spPr>
          <a:xfrm>
            <a:off x="3411219" y="933161"/>
            <a:ext cx="5883610" cy="553998"/>
          </a:xfrm>
          <a:prstGeom prst="rect">
            <a:avLst/>
          </a:prstGeom>
          <a:ln w="34925">
            <a:solidFill>
              <a:srgbClr val="0070C0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r>
              <a:rPr lang="ru-RU" sz="1400" dirty="0">
                <a:solidFill>
                  <a:srgbClr val="C00000"/>
                </a:solidFill>
              </a:rPr>
              <a:t>Регистрация выступающих   </a:t>
            </a:r>
          </a:p>
          <a:p>
            <a:pPr marL="0" indent="0">
              <a:buNone/>
            </a:pPr>
            <a:r>
              <a:rPr lang="ru-RU" sz="1600" u="sng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https://forms.yandex.ru/u/69200a25eb61460c90900902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3C3F3BD7-8771-46CC-967C-151148A97C20}"/>
              </a:ext>
            </a:extLst>
          </p:cNvPr>
          <p:cNvCxnSpPr>
            <a:cxnSpLocks/>
          </p:cNvCxnSpPr>
          <p:nvPr/>
        </p:nvCxnSpPr>
        <p:spPr>
          <a:xfrm flipH="1">
            <a:off x="1949300" y="1255594"/>
            <a:ext cx="155417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>
            <a:extLst>
              <a:ext uri="{FF2B5EF4-FFF2-40B4-BE49-F238E27FC236}">
                <a16:creationId xmlns:a16="http://schemas.microsoft.com/office/drawing/2014/main" id="{E92D2ABF-A1B7-497C-A9B4-ADD4C8C2F8A5}"/>
              </a:ext>
            </a:extLst>
          </p:cNvPr>
          <p:cNvSpPr/>
          <p:nvPr/>
        </p:nvSpPr>
        <p:spPr>
          <a:xfrm>
            <a:off x="2109065" y="1142663"/>
            <a:ext cx="174950" cy="1619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D23683-332F-4951-98DF-010EF4504C57}"/>
              </a:ext>
            </a:extLst>
          </p:cNvPr>
          <p:cNvSpPr txBox="1"/>
          <p:nvPr/>
        </p:nvSpPr>
        <p:spPr>
          <a:xfrm>
            <a:off x="375238" y="987207"/>
            <a:ext cx="157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до 01 ноября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8D5F69-63C7-4FC0-9F2E-5D3511E6CC29}"/>
              </a:ext>
            </a:extLst>
          </p:cNvPr>
          <p:cNvSpPr txBox="1"/>
          <p:nvPr/>
        </p:nvSpPr>
        <p:spPr>
          <a:xfrm>
            <a:off x="309906" y="1882657"/>
            <a:ext cx="157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до 01 ноября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D08336A5-1C91-4308-915B-763BF5F2D02D}"/>
              </a:ext>
            </a:extLst>
          </p:cNvPr>
          <p:cNvCxnSpPr>
            <a:cxnSpLocks/>
          </p:cNvCxnSpPr>
          <p:nvPr/>
        </p:nvCxnSpPr>
        <p:spPr>
          <a:xfrm flipH="1">
            <a:off x="1883967" y="2067325"/>
            <a:ext cx="1460926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>
            <a:extLst>
              <a:ext uri="{FF2B5EF4-FFF2-40B4-BE49-F238E27FC236}">
                <a16:creationId xmlns:a16="http://schemas.microsoft.com/office/drawing/2014/main" id="{9B738DFE-E86E-499B-80D6-C7F0844C7BCC}"/>
              </a:ext>
            </a:extLst>
          </p:cNvPr>
          <p:cNvSpPr/>
          <p:nvPr/>
        </p:nvSpPr>
        <p:spPr>
          <a:xfrm>
            <a:off x="2097428" y="1994652"/>
            <a:ext cx="174950" cy="1619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039565D-BFEA-4E7A-BA2E-64CAA21D8287}"/>
              </a:ext>
            </a:extLst>
          </p:cNvPr>
          <p:cNvSpPr txBox="1"/>
          <p:nvPr/>
        </p:nvSpPr>
        <p:spPr>
          <a:xfrm>
            <a:off x="3411219" y="1877120"/>
            <a:ext cx="5883610" cy="553998"/>
          </a:xfrm>
          <a:prstGeom prst="rect">
            <a:avLst/>
          </a:prstGeom>
          <a:ln w="34925">
            <a:solidFill>
              <a:srgbClr val="0070C0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r>
              <a:rPr lang="ru-RU" sz="1400" dirty="0">
                <a:solidFill>
                  <a:srgbClr val="C00000"/>
                </a:solidFill>
              </a:rPr>
              <a:t>Регистрация слушателей</a:t>
            </a:r>
          </a:p>
          <a:p>
            <a:pPr marL="0" indent="0">
              <a:buNone/>
            </a:pPr>
            <a:r>
              <a:rPr lang="ru-RU" sz="1600" u="sng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https://forms.yandex.ru/u/69201522068ff00f8371b9f2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26" name="Рисунок 1" descr="http://qrcoder.ru/code/?https%3A%2F%2Fforms.yandex.ru%2Fu%2F69200a25eb61460c90900902&amp;4&amp;0">
            <a:extLst>
              <a:ext uri="{FF2B5EF4-FFF2-40B4-BE49-F238E27FC236}">
                <a16:creationId xmlns:a16="http://schemas.microsoft.com/office/drawing/2014/main" id="{456B41C3-32D6-4D15-90A0-444486D1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528" y="987169"/>
            <a:ext cx="484639" cy="48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?https%3A%2F%2Fforms">
            <a:extLst>
              <a:ext uri="{FF2B5EF4-FFF2-40B4-BE49-F238E27FC236}">
                <a16:creationId xmlns:a16="http://schemas.microsoft.com/office/drawing/2014/main" id="{F3576EC7-AFE4-44EF-983E-945E3CA2C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501" y="1880409"/>
            <a:ext cx="492433" cy="49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545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1687" y="328014"/>
            <a:ext cx="886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Программа Фестиваля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2" descr="logo_iro_blue">
            <a:extLst>
              <a:ext uri="{FF2B5EF4-FFF2-40B4-BE49-F238E27FC236}">
                <a16:creationId xmlns:a16="http://schemas.microsoft.com/office/drawing/2014/main" id="{7551FF1D-B578-42CF-94F2-2B5395E28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067" y="328014"/>
            <a:ext cx="1220036" cy="102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6" name="Таблица 8">
            <a:extLst>
              <a:ext uri="{FF2B5EF4-FFF2-40B4-BE49-F238E27FC236}">
                <a16:creationId xmlns:a16="http://schemas.microsoft.com/office/drawing/2014/main" id="{E5588110-3BAB-4FDF-91EC-DF3755B3A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199793"/>
              </p:ext>
            </p:extLst>
          </p:nvPr>
        </p:nvGraphicFramePr>
        <p:xfrm>
          <a:off x="859108" y="1584753"/>
          <a:ext cx="9924959" cy="3375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169">
                  <a:extLst>
                    <a:ext uri="{9D8B030D-6E8A-4147-A177-3AD203B41FA5}">
                      <a16:colId xmlns:a16="http://schemas.microsoft.com/office/drawing/2014/main" val="2626073357"/>
                    </a:ext>
                  </a:extLst>
                </a:gridCol>
                <a:gridCol w="8301790">
                  <a:extLst>
                    <a:ext uri="{9D8B030D-6E8A-4147-A177-3AD203B41FA5}">
                      <a16:colId xmlns:a16="http://schemas.microsoft.com/office/drawing/2014/main" val="961141215"/>
                    </a:ext>
                  </a:extLst>
                </a:gridCol>
              </a:tblGrid>
              <a:tr h="8651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4-5 декабря 2025 года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Адрес проведения: ГАУ ДПО СО ИРО, г. Самара, Московское шоссе, 125А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618470"/>
                  </a:ext>
                </a:extLst>
              </a:tr>
              <a:tr h="69485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09.30 – 11.00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Регистрация участников и гостей Фестиваля (1 этаж)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384273"/>
                  </a:ext>
                </a:extLst>
              </a:tr>
              <a:tr h="69485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11.00-15.00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Сессионные заседания (2 этаж)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72230"/>
                  </a:ext>
                </a:extLst>
              </a:tr>
              <a:tr h="107175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15.00-15.30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Подведение итогов Фестиваля.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Вручение сертификатов участникам Фестиваля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257352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7F1E73-3B78-4A63-8FED-C4BF7F6103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1" y="245536"/>
            <a:ext cx="1220036" cy="1187338"/>
          </a:xfrm>
          <a:prstGeom prst="rect">
            <a:avLst/>
          </a:prstGeom>
          <a:noFill/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102D335-2AA0-4864-B952-D7A29EBF2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5222"/>
            <a:ext cx="12192000" cy="131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819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690" y="258428"/>
            <a:ext cx="836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Сессионные заседания Фестиваля</a:t>
            </a:r>
          </a:p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4 декабря 2025 г.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1346C3-95B4-4752-A24C-8C7B97C47C7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156" y="75234"/>
            <a:ext cx="1118154" cy="1084263"/>
          </a:xfrm>
          <a:prstGeom prst="rect">
            <a:avLst/>
          </a:prstGeom>
          <a:noFill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4EFC14-3359-4364-94D6-0D2119D59EC9}"/>
              </a:ext>
            </a:extLst>
          </p:cNvPr>
          <p:cNvSpPr/>
          <p:nvPr/>
        </p:nvSpPr>
        <p:spPr>
          <a:xfrm>
            <a:off x="468690" y="1228397"/>
            <a:ext cx="11516085" cy="4339650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Менеджмент сессия 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Инновационные </a:t>
            </a:r>
            <a:r>
              <a:rPr lang="ru-RU" sz="2000" b="1" dirty="0">
                <a:solidFill>
                  <a:srgbClr val="C00000"/>
                </a:solidFill>
              </a:rPr>
              <a:t>управленческие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практики в сфере образования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»;</a:t>
            </a:r>
          </a:p>
          <a:p>
            <a:pPr lvl="0"/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Пропедевтическая сессия 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Сопровождение </a:t>
            </a:r>
            <a:r>
              <a:rPr lang="ru-RU" sz="2000" b="1" dirty="0">
                <a:solidFill>
                  <a:srgbClr val="C00000"/>
                </a:solidFill>
              </a:rPr>
              <a:t>профессионального самоопределения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»;</a:t>
            </a:r>
          </a:p>
          <a:p>
            <a:pPr lvl="0"/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Дизайн-сессия 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Инновационные практики в сфере </a:t>
            </a:r>
            <a:r>
              <a:rPr lang="ru-RU" sz="2000" b="1" dirty="0">
                <a:solidFill>
                  <a:srgbClr val="C00000"/>
                </a:solidFill>
              </a:rPr>
              <a:t>технологического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образования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»;</a:t>
            </a:r>
          </a:p>
          <a:p>
            <a:pPr lvl="0"/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Сессия блиц-докладов 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Инновационные </a:t>
            </a:r>
            <a:r>
              <a:rPr lang="ru-RU" sz="2000" b="1" dirty="0">
                <a:solidFill>
                  <a:srgbClr val="C00000"/>
                </a:solidFill>
              </a:rPr>
              <a:t>инклюзивные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практики в сфере образования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»; </a:t>
            </a:r>
          </a:p>
          <a:p>
            <a:pPr lvl="0"/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IT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-сессия 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Инновационные </a:t>
            </a:r>
            <a:r>
              <a:rPr lang="en-US" sz="2000" b="1" dirty="0">
                <a:solidFill>
                  <a:srgbClr val="C00000"/>
                </a:solidFill>
              </a:rPr>
              <a:t>IT</a:t>
            </a:r>
            <a:r>
              <a:rPr lang="ru-RU" sz="2000" b="1" dirty="0">
                <a:solidFill>
                  <a:srgbClr val="C00000"/>
                </a:solidFill>
              </a:rPr>
              <a:t>-практики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 условиях цифровизации в сфере образования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»;</a:t>
            </a:r>
          </a:p>
          <a:p>
            <a:pPr lvl="0"/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Коммуникационная сессия 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Инновационные практики развития </a:t>
            </a:r>
            <a:r>
              <a:rPr lang="ru-RU" sz="2000" b="1" dirty="0">
                <a:solidFill>
                  <a:srgbClr val="C00000"/>
                </a:solidFill>
              </a:rPr>
              <a:t>культуры речи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 сфере образования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»;</a:t>
            </a:r>
          </a:p>
          <a:p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Интегративная сессия 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Инновационные практики укрепления </a:t>
            </a:r>
            <a:r>
              <a:rPr lang="ru-RU" sz="2000" b="1" dirty="0">
                <a:solidFill>
                  <a:srgbClr val="C00000"/>
                </a:solidFill>
              </a:rPr>
              <a:t>физического и психического здоровья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обучающихся в сфере образования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2" descr="logo_iro_blue">
            <a:extLst>
              <a:ext uri="{FF2B5EF4-FFF2-40B4-BE49-F238E27FC236}">
                <a16:creationId xmlns:a16="http://schemas.microsoft.com/office/drawing/2014/main" id="{7551FF1D-B578-42CF-94F2-2B5395E28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462" y="192655"/>
            <a:ext cx="939242" cy="7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C50628B3-017B-4764-BA08-E6C92D0AF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5222"/>
            <a:ext cx="12192000" cy="131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557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690" y="258428"/>
            <a:ext cx="836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Сессионные заседания Фестиваля</a:t>
            </a:r>
          </a:p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5 декабря 2025 г.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1346C3-95B4-4752-A24C-8C7B97C47C7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156" y="75234"/>
            <a:ext cx="1118154" cy="1103117"/>
          </a:xfrm>
          <a:prstGeom prst="rect">
            <a:avLst/>
          </a:prstGeom>
          <a:noFill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4EFC14-3359-4364-94D6-0D2119D59EC9}"/>
              </a:ext>
            </a:extLst>
          </p:cNvPr>
          <p:cNvSpPr/>
          <p:nvPr/>
        </p:nvSpPr>
        <p:spPr>
          <a:xfrm>
            <a:off x="288758" y="1272619"/>
            <a:ext cx="11777551" cy="4154984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lvl="0" algn="just"/>
            <a:r>
              <a:rPr lang="ru-RU" dirty="0" err="1">
                <a:solidFill>
                  <a:srgbClr val="002060"/>
                </a:solidFill>
              </a:rPr>
              <a:t>Аксио</a:t>
            </a:r>
            <a:r>
              <a:rPr lang="ru-RU" dirty="0">
                <a:solidFill>
                  <a:srgbClr val="002060"/>
                </a:solidFill>
              </a:rPr>
              <a:t>-сессия «</a:t>
            </a:r>
            <a:r>
              <a:rPr lang="ru-RU" b="1" dirty="0">
                <a:solidFill>
                  <a:srgbClr val="002060"/>
                </a:solidFill>
              </a:rPr>
              <a:t>Инновационные практики в сфере образования по возрождению, сохранению и укреплению духовно-нравственных основ традиционных российских </a:t>
            </a:r>
            <a:r>
              <a:rPr lang="ru-RU" b="1" dirty="0">
                <a:solidFill>
                  <a:srgbClr val="C00000"/>
                </a:solidFill>
              </a:rPr>
              <a:t>семейных ценностей</a:t>
            </a:r>
            <a:r>
              <a:rPr lang="ru-RU" dirty="0">
                <a:solidFill>
                  <a:srgbClr val="002060"/>
                </a:solidFill>
              </a:rPr>
              <a:t>»;</a:t>
            </a:r>
          </a:p>
          <a:p>
            <a:pPr lvl="0" algn="just"/>
            <a:endParaRPr lang="ru-RU" sz="1400" dirty="0">
              <a:solidFill>
                <a:srgbClr val="002060"/>
              </a:solidFill>
            </a:endParaRP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Интегративная сессия «</a:t>
            </a:r>
            <a:r>
              <a:rPr lang="ru-RU" b="1" dirty="0">
                <a:solidFill>
                  <a:srgbClr val="002060"/>
                </a:solidFill>
              </a:rPr>
              <a:t>Инновационные практики формирования </a:t>
            </a:r>
            <a:r>
              <a:rPr lang="ru-RU" b="1" dirty="0">
                <a:solidFill>
                  <a:srgbClr val="C00000"/>
                </a:solidFill>
              </a:rPr>
              <a:t>патриотического</a:t>
            </a:r>
            <a:r>
              <a:rPr lang="ru-RU" b="1" dirty="0">
                <a:solidFill>
                  <a:srgbClr val="002060"/>
                </a:solidFill>
              </a:rPr>
              <a:t> мировоззрения и активной гражданской позиции обучающихся в сфере образования</a:t>
            </a:r>
            <a:r>
              <a:rPr lang="ru-RU" dirty="0">
                <a:solidFill>
                  <a:srgbClr val="002060"/>
                </a:solidFill>
              </a:rPr>
              <a:t>»;</a:t>
            </a:r>
          </a:p>
          <a:p>
            <a:pPr lvl="0" algn="just"/>
            <a:endParaRPr lang="ru-RU" sz="1400" dirty="0">
              <a:solidFill>
                <a:srgbClr val="002060"/>
              </a:solidFill>
            </a:endParaRPr>
          </a:p>
          <a:p>
            <a:pPr lvl="0" algn="just"/>
            <a:r>
              <a:rPr lang="ru-RU" dirty="0" err="1">
                <a:solidFill>
                  <a:srgbClr val="002060"/>
                </a:solidFill>
              </a:rPr>
              <a:t>Эдьютон</a:t>
            </a:r>
            <a:r>
              <a:rPr lang="ru-RU" dirty="0">
                <a:solidFill>
                  <a:srgbClr val="002060"/>
                </a:solidFill>
              </a:rPr>
              <a:t>-сессия «</a:t>
            </a:r>
            <a:r>
              <a:rPr lang="ru-RU" b="1" dirty="0">
                <a:solidFill>
                  <a:srgbClr val="002060"/>
                </a:solidFill>
              </a:rPr>
              <a:t>Инновационные воспитательные практики в сфере </a:t>
            </a:r>
            <a:r>
              <a:rPr lang="ru-RU" b="1" dirty="0">
                <a:solidFill>
                  <a:srgbClr val="C00000"/>
                </a:solidFill>
              </a:rPr>
              <a:t>историко-краеведческого образования</a:t>
            </a:r>
            <a:r>
              <a:rPr lang="ru-RU" dirty="0">
                <a:solidFill>
                  <a:srgbClr val="002060"/>
                </a:solidFill>
              </a:rPr>
              <a:t>»;</a:t>
            </a:r>
          </a:p>
          <a:p>
            <a:pPr lvl="0" algn="just"/>
            <a:endParaRPr lang="ru-RU" sz="1400" dirty="0">
              <a:solidFill>
                <a:srgbClr val="002060"/>
              </a:solidFill>
            </a:endParaRPr>
          </a:p>
          <a:p>
            <a:pPr lvl="0" algn="just"/>
            <a:r>
              <a:rPr lang="ru-RU" dirty="0" err="1">
                <a:solidFill>
                  <a:srgbClr val="002060"/>
                </a:solidFill>
              </a:rPr>
              <a:t>Эдьютон</a:t>
            </a:r>
            <a:r>
              <a:rPr lang="ru-RU" dirty="0">
                <a:solidFill>
                  <a:srgbClr val="002060"/>
                </a:solidFill>
              </a:rPr>
              <a:t>-сессия «</a:t>
            </a:r>
            <a:r>
              <a:rPr lang="ru-RU" b="1" dirty="0">
                <a:solidFill>
                  <a:srgbClr val="002060"/>
                </a:solidFill>
              </a:rPr>
              <a:t>Инновационные воспитательные практики в сфере </a:t>
            </a:r>
            <a:r>
              <a:rPr lang="ru-RU" b="1" dirty="0">
                <a:solidFill>
                  <a:srgbClr val="C00000"/>
                </a:solidFill>
              </a:rPr>
              <a:t>экологического</a:t>
            </a:r>
            <a:r>
              <a:rPr lang="ru-RU" b="1" dirty="0">
                <a:solidFill>
                  <a:srgbClr val="002060"/>
                </a:solidFill>
              </a:rPr>
              <a:t> образования</a:t>
            </a:r>
            <a:r>
              <a:rPr lang="ru-RU" dirty="0">
                <a:solidFill>
                  <a:srgbClr val="002060"/>
                </a:solidFill>
              </a:rPr>
              <a:t>»;</a:t>
            </a:r>
          </a:p>
          <a:p>
            <a:pPr lvl="0" algn="just"/>
            <a:endParaRPr lang="ru-RU" sz="1400" dirty="0">
              <a:solidFill>
                <a:srgbClr val="002060"/>
              </a:solidFill>
            </a:endParaRPr>
          </a:p>
          <a:p>
            <a:pPr lvl="0" algn="just"/>
            <a:r>
              <a:rPr lang="ru-RU" dirty="0" err="1">
                <a:solidFill>
                  <a:srgbClr val="002060"/>
                </a:solidFill>
              </a:rPr>
              <a:t>Эдьютон</a:t>
            </a:r>
            <a:r>
              <a:rPr lang="ru-RU" dirty="0">
                <a:solidFill>
                  <a:srgbClr val="002060"/>
                </a:solidFill>
              </a:rPr>
              <a:t>-сессия «</a:t>
            </a:r>
            <a:r>
              <a:rPr lang="ru-RU" b="1" dirty="0">
                <a:solidFill>
                  <a:srgbClr val="002060"/>
                </a:solidFill>
              </a:rPr>
              <a:t>Инновационные воспитательные практики в сфере </a:t>
            </a:r>
            <a:r>
              <a:rPr lang="ru-RU" b="1" dirty="0">
                <a:solidFill>
                  <a:srgbClr val="C00000"/>
                </a:solidFill>
              </a:rPr>
              <a:t>художественно-эстетического</a:t>
            </a:r>
            <a:r>
              <a:rPr lang="ru-RU" b="1" dirty="0">
                <a:solidFill>
                  <a:srgbClr val="002060"/>
                </a:solidFill>
              </a:rPr>
              <a:t> образования</a:t>
            </a:r>
            <a:r>
              <a:rPr lang="ru-RU" dirty="0">
                <a:solidFill>
                  <a:srgbClr val="002060"/>
                </a:solidFill>
              </a:rPr>
              <a:t>»;</a:t>
            </a:r>
          </a:p>
          <a:p>
            <a:pPr lvl="0" algn="just"/>
            <a:endParaRPr lang="ru-RU" sz="1400" dirty="0">
              <a:solidFill>
                <a:srgbClr val="002060"/>
              </a:solidFill>
            </a:endParaRPr>
          </a:p>
          <a:p>
            <a:pPr lvl="0" algn="just"/>
            <a:r>
              <a:rPr lang="ru-RU" dirty="0" err="1">
                <a:solidFill>
                  <a:srgbClr val="002060"/>
                </a:solidFill>
              </a:rPr>
              <a:t>Эдьютон</a:t>
            </a:r>
            <a:r>
              <a:rPr lang="ru-RU" dirty="0">
                <a:solidFill>
                  <a:srgbClr val="002060"/>
                </a:solidFill>
              </a:rPr>
              <a:t>-сессия «</a:t>
            </a:r>
            <a:r>
              <a:rPr lang="ru-RU" b="1" dirty="0">
                <a:solidFill>
                  <a:srgbClr val="002060"/>
                </a:solidFill>
              </a:rPr>
              <a:t>Инновационные воспитательные практики </a:t>
            </a:r>
            <a:r>
              <a:rPr lang="ru-RU" b="1" dirty="0">
                <a:solidFill>
                  <a:srgbClr val="C00000"/>
                </a:solidFill>
              </a:rPr>
              <a:t>социализации</a:t>
            </a:r>
            <a:r>
              <a:rPr lang="ru-RU" b="1" dirty="0">
                <a:solidFill>
                  <a:srgbClr val="002060"/>
                </a:solidFill>
              </a:rPr>
              <a:t> обучающихся</a:t>
            </a:r>
            <a:r>
              <a:rPr lang="ru-RU" dirty="0">
                <a:solidFill>
                  <a:srgbClr val="002060"/>
                </a:solidFill>
              </a:rPr>
              <a:t>»;</a:t>
            </a:r>
          </a:p>
          <a:p>
            <a:pPr lvl="0" algn="just"/>
            <a:endParaRPr lang="ru-RU" sz="1400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Дизайн-сессия «</a:t>
            </a:r>
            <a:r>
              <a:rPr lang="ru-RU" b="1" dirty="0">
                <a:solidFill>
                  <a:srgbClr val="002060"/>
                </a:solidFill>
              </a:rPr>
              <a:t>Инновационные образовательные технологии формирования </a:t>
            </a:r>
            <a:r>
              <a:rPr lang="ru-RU" b="1" dirty="0">
                <a:solidFill>
                  <a:srgbClr val="C00000"/>
                </a:solidFill>
              </a:rPr>
              <a:t>интеллектуальных способностей </a:t>
            </a:r>
            <a:r>
              <a:rPr lang="ru-RU" b="1" dirty="0">
                <a:solidFill>
                  <a:srgbClr val="002060"/>
                </a:solidFill>
              </a:rPr>
              <a:t>обучающихся в сфере образования</a:t>
            </a:r>
            <a:r>
              <a:rPr lang="ru-RU" dirty="0"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8" name="Picture 2" descr="logo_iro_blue">
            <a:extLst>
              <a:ext uri="{FF2B5EF4-FFF2-40B4-BE49-F238E27FC236}">
                <a16:creationId xmlns:a16="http://schemas.microsoft.com/office/drawing/2014/main" id="{7551FF1D-B578-42CF-94F2-2B5395E28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462" y="192655"/>
            <a:ext cx="939242" cy="7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DDC1D96-0C22-4F4C-B362-0F8092AF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5222"/>
            <a:ext cx="12192000" cy="131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867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691" y="397413"/>
            <a:ext cx="826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Важное: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1346C3-95B4-4752-A24C-8C7B97C47C7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156" y="75234"/>
            <a:ext cx="1118154" cy="1197386"/>
          </a:xfrm>
          <a:prstGeom prst="rect">
            <a:avLst/>
          </a:prstGeom>
          <a:noFill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4EFC14-3359-4364-94D6-0D2119D59EC9}"/>
              </a:ext>
            </a:extLst>
          </p:cNvPr>
          <p:cNvSpPr/>
          <p:nvPr/>
        </p:nvSpPr>
        <p:spPr>
          <a:xfrm>
            <a:off x="679921" y="1193962"/>
            <a:ext cx="9845336" cy="4093428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Просьба </a:t>
            </a:r>
            <a:r>
              <a:rPr lang="ru-RU" sz="2600" b="1" dirty="0">
                <a:solidFill>
                  <a:srgbClr val="C00000"/>
                </a:solidFill>
              </a:rPr>
              <a:t>начать регистрацию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выступающих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rgbClr val="002060"/>
                </a:solidFill>
              </a:rPr>
              <a:t>Правильность заполнения регистрационной формы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Участие по сессионным направлениям согласно программам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 (заранее сохраняем презентацию в аудитории)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</a:rPr>
              <a:t>Практикоориентированность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 (наглядная демонстрация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 видеофрагмент)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QR-code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с отсылкой на образовательные продукты 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/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раздел «РИП» на официальном сайте ОУ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b="1" dirty="0" err="1">
                <a:solidFill>
                  <a:srgbClr val="002060"/>
                </a:solidFill>
              </a:rPr>
              <a:t>Взаимоактивность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>
                <a:solidFill>
                  <a:srgbClr val="002060"/>
                </a:solidFill>
              </a:rPr>
              <a:t>в процессе работы сессий приветствуется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rgbClr val="002060"/>
                </a:solidFill>
              </a:rPr>
              <a:t>Приглашение гостей из ТУ </a:t>
            </a:r>
            <a:r>
              <a:rPr lang="en-US" sz="2600" b="1" dirty="0">
                <a:solidFill>
                  <a:srgbClr val="002060"/>
                </a:solidFill>
              </a:rPr>
              <a:t>/ </a:t>
            </a:r>
            <a:r>
              <a:rPr lang="ru-RU" sz="2600" b="1">
                <a:solidFill>
                  <a:srgbClr val="002060"/>
                </a:solidFill>
              </a:rPr>
              <a:t>ДО</a:t>
            </a:r>
            <a:endParaRPr lang="ru-RU" sz="26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logo_iro_blue">
            <a:extLst>
              <a:ext uri="{FF2B5EF4-FFF2-40B4-BE49-F238E27FC236}">
                <a16:creationId xmlns:a16="http://schemas.microsoft.com/office/drawing/2014/main" id="{7551FF1D-B578-42CF-94F2-2B5395E28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462" y="192655"/>
            <a:ext cx="939242" cy="7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5A02C98-D03F-4E39-AAFA-451402AD5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2113"/>
            <a:ext cx="12192000" cy="149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039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697" y="389003"/>
            <a:ext cx="826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Не приняли участие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в Фестивале - 2024: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1346C3-95B4-4752-A24C-8C7B97C47C7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087" y="1561377"/>
            <a:ext cx="1118154" cy="1087555"/>
          </a:xfrm>
          <a:prstGeom prst="rect">
            <a:avLst/>
          </a:prstGeom>
          <a:noFill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4EFC14-3359-4364-94D6-0D2119D59EC9}"/>
              </a:ext>
            </a:extLst>
          </p:cNvPr>
          <p:cNvSpPr/>
          <p:nvPr/>
        </p:nvSpPr>
        <p:spPr>
          <a:xfrm>
            <a:off x="641023" y="1275257"/>
            <a:ext cx="9369251" cy="2554545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ГБОУ СОШ пос. </a:t>
            </a:r>
            <a:r>
              <a:rPr lang="ru-RU" sz="2000" b="1" dirty="0" err="1">
                <a:solidFill>
                  <a:srgbClr val="C00000"/>
                </a:solidFill>
              </a:rPr>
              <a:t>Черновский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«Модель формирования и оценки функциональной грамотности как основа качества образовательных результатов»</a:t>
            </a:r>
            <a:endParaRPr lang="ru-RU" sz="2000" b="1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ГБОУ СОШ №2 «ОЦ» им. Г.А. </a:t>
            </a:r>
            <a:r>
              <a:rPr lang="ru-RU" sz="2000" b="1" dirty="0" err="1">
                <a:solidFill>
                  <a:srgbClr val="C00000"/>
                </a:solidFill>
              </a:rPr>
              <a:t>Смолякова</a:t>
            </a:r>
            <a:r>
              <a:rPr lang="ru-RU" sz="2000" b="1" dirty="0">
                <a:solidFill>
                  <a:srgbClr val="C00000"/>
                </a:solidFill>
              </a:rPr>
              <a:t> с. Большая Глушица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«Разработка и внедрение окружной модели организации профильных смен технической направленности как основы для формирования инженерных классов в Южном образовательном округе на базе ГБОУ СОШ №2 «ОЦ» им. Г.А. </a:t>
            </a:r>
            <a:r>
              <a:rPr lang="ru-RU" sz="2000" dirty="0" err="1">
                <a:solidFill>
                  <a:srgbClr val="002060"/>
                </a:solidFill>
              </a:rPr>
              <a:t>Смолякова</a:t>
            </a:r>
            <a:r>
              <a:rPr lang="ru-RU" sz="2000" dirty="0">
                <a:solidFill>
                  <a:srgbClr val="002060"/>
                </a:solidFill>
              </a:rPr>
              <a:t> с. Большая Глушица»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logo_iro_blue">
            <a:extLst>
              <a:ext uri="{FF2B5EF4-FFF2-40B4-BE49-F238E27FC236}">
                <a16:creationId xmlns:a16="http://schemas.microsoft.com/office/drawing/2014/main" id="{7551FF1D-B578-42CF-94F2-2B5395E28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067" y="231847"/>
            <a:ext cx="939242" cy="7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3EEC4A-0CA3-4B58-983F-4DCC3CF7DAAD}"/>
              </a:ext>
            </a:extLst>
          </p:cNvPr>
          <p:cNvSpPr/>
          <p:nvPr/>
        </p:nvSpPr>
        <p:spPr>
          <a:xfrm>
            <a:off x="641022" y="4143603"/>
            <a:ext cx="9369251" cy="830997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!</a:t>
            </a:r>
            <a:r>
              <a:rPr lang="ru-RU" sz="2400" b="1" dirty="0">
                <a:solidFill>
                  <a:srgbClr val="002060"/>
                </a:solidFill>
              </a:rPr>
              <a:t> 100% участие действующих РИП </a:t>
            </a:r>
            <a:r>
              <a:rPr lang="ru-RU" sz="2400" b="1" dirty="0">
                <a:solidFill>
                  <a:srgbClr val="C00000"/>
                </a:solidFill>
              </a:rPr>
              <a:t>(без СПО) – </a:t>
            </a:r>
            <a:r>
              <a:rPr lang="ru-RU" sz="2400" b="1" dirty="0">
                <a:solidFill>
                  <a:srgbClr val="002060"/>
                </a:solidFill>
              </a:rPr>
              <a:t>подстраховка для замены выступающего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E431F9B1-502D-447B-AA17-0E2116A1B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2113"/>
            <a:ext cx="12192000" cy="149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030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AAE92D-80F6-484B-B5BF-991C61F3B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61" t="3258" r="12476" b="16505"/>
          <a:stretch/>
        </p:blipFill>
        <p:spPr>
          <a:xfrm>
            <a:off x="0" y="0"/>
            <a:ext cx="6200622" cy="3703616"/>
          </a:xfrm>
          <a:prstGeom prst="rect">
            <a:avLst/>
          </a:prstGeom>
          <a:ln>
            <a:solidFill>
              <a:srgbClr val="F8F9FB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03D6F7-DDF5-4939-A847-011C235721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0" t="3258" r="19327" b="29579"/>
          <a:stretch/>
        </p:blipFill>
        <p:spPr>
          <a:xfrm>
            <a:off x="147777" y="2991969"/>
            <a:ext cx="5665509" cy="370361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026" name="Picture 2" descr="http://qrcoder.ru/code/?https%3A%2F%2Firo63.ru%2Fprojects%2Frazvitie-sistemy-nastavnichestva%2Fregionalnye-innovatsionnye-ploshchadki-v-sfere-obrazovaniya%2F&amp;4&amp;0">
            <a:extLst>
              <a:ext uri="{FF2B5EF4-FFF2-40B4-BE49-F238E27FC236}">
                <a16:creationId xmlns:a16="http://schemas.microsoft.com/office/drawing/2014/main" id="{54B43CB6-B4CE-402A-815E-464ED6EF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17" y="4641076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7AFD6D-C35B-4B7B-8D88-331294AF30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738" t="19519" r="35361" b="13540"/>
          <a:stretch/>
        </p:blipFill>
        <p:spPr>
          <a:xfrm>
            <a:off x="6096000" y="70678"/>
            <a:ext cx="5596289" cy="459085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6CDAD4-1188-4EFC-9124-F109F0AF85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252" t="19725" r="38256" b="17938"/>
          <a:stretch/>
        </p:blipFill>
        <p:spPr>
          <a:xfrm>
            <a:off x="6863555" y="2420552"/>
            <a:ext cx="5180668" cy="427503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813653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7686C1-9A36-4AE9-9727-7CF4A035B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036" y="314743"/>
            <a:ext cx="1837700" cy="130080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4338" name="AutoShape 3" descr="large">
            <a:extLst>
              <a:ext uri="{FF2B5EF4-FFF2-40B4-BE49-F238E27FC236}">
                <a16:creationId xmlns:a16="http://schemas.microsoft.com/office/drawing/2014/main" id="{C21A8CFA-BDDD-429D-8BB6-A2A11DA659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39" name="AutoShape 4" descr="large">
            <a:extLst>
              <a:ext uri="{FF2B5EF4-FFF2-40B4-BE49-F238E27FC236}">
                <a16:creationId xmlns:a16="http://schemas.microsoft.com/office/drawing/2014/main" id="{08902393-CF41-4504-8E0E-820B960CEB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0" name="AutoShape 5" descr="CxTmqzUXAAA308g.jpg:large (1120×840)">
            <a:extLst>
              <a:ext uri="{FF2B5EF4-FFF2-40B4-BE49-F238E27FC236}">
                <a16:creationId xmlns:a16="http://schemas.microsoft.com/office/drawing/2014/main" id="{A2606B54-E474-49B0-9C3F-2188F5B5E6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1" name="AutoShape 6" descr="large">
            <a:extLst>
              <a:ext uri="{FF2B5EF4-FFF2-40B4-BE49-F238E27FC236}">
                <a16:creationId xmlns:a16="http://schemas.microsoft.com/office/drawing/2014/main" id="{BA4BFA65-66C8-4AD6-8FE0-81469F55CE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88038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4342" name="Picture 7">
            <a:extLst>
              <a:ext uri="{FF2B5EF4-FFF2-40B4-BE49-F238E27FC236}">
                <a16:creationId xmlns:a16="http://schemas.microsoft.com/office/drawing/2014/main" id="{ECB3B7D2-C5BB-4676-A4AA-D19B98CB2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" y="5771338"/>
            <a:ext cx="12192000" cy="113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Rectangle 8">
            <a:extLst>
              <a:ext uri="{FF2B5EF4-FFF2-40B4-BE49-F238E27FC236}">
                <a16:creationId xmlns:a16="http://schemas.microsoft.com/office/drawing/2014/main" id="{888CE184-28CE-41EC-AF33-3331AE331839}"/>
              </a:ext>
            </a:extLst>
          </p:cNvPr>
          <p:cNvSpPr>
            <a:spLocks/>
          </p:cNvSpPr>
          <p:nvPr/>
        </p:nvSpPr>
        <p:spPr bwMode="auto">
          <a:xfrm>
            <a:off x="330435" y="1914902"/>
            <a:ext cx="11531130" cy="321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br>
              <a:rPr lang="ru-RU" altLang="ru-RU" sz="3600" dirty="0">
                <a:solidFill>
                  <a:srgbClr val="003458"/>
                </a:solidFill>
                <a:cs typeface="Arial" panose="020B0604020202020204" pitchFamily="34" charset="0"/>
              </a:rPr>
            </a:br>
            <a:endParaRPr lang="ru-RU" altLang="ru-RU" sz="3600" dirty="0">
              <a:solidFill>
                <a:srgbClr val="003458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</a:rPr>
              <a:t>Областные семинары по вопросам организации деятельности региональных инновационных площадок </a:t>
            </a:r>
          </a:p>
          <a:p>
            <a:pPr lvl="0" algn="ctr"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</a:rPr>
              <a:t>в сфере образования Самарской области </a:t>
            </a:r>
          </a:p>
          <a:p>
            <a:pPr lvl="0" algn="ctr">
              <a:defRPr/>
            </a:pPr>
            <a:endParaRPr lang="ru-RU" sz="1200" b="1" dirty="0">
              <a:solidFill>
                <a:schemeClr val="accent5">
                  <a:lumMod val="75000"/>
                </a:schemeClr>
              </a:solidFill>
              <a:latin typeface="Calibri" panose="020F0502020204030204"/>
            </a:endParaRPr>
          </a:p>
          <a:p>
            <a:pPr lvl="0" algn="ctr">
              <a:defRPr/>
            </a:pPr>
            <a:r>
              <a:rPr lang="ru-RU" sz="2000" b="1" dirty="0">
                <a:solidFill>
                  <a:srgbClr val="C00000"/>
                </a:solidFill>
                <a:latin typeface="Calibri" panose="020F0502020204030204"/>
              </a:rPr>
              <a:t>«Организационный семинар для действующих в 2025-2026 учебном году 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C00000"/>
                </a:solidFill>
                <a:latin typeface="Calibri" panose="020F0502020204030204"/>
              </a:rPr>
              <a:t>региональных инновационных площадок в сфере образования по подготовке 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C00000"/>
                </a:solidFill>
                <a:latin typeface="Calibri" panose="020F0502020204030204"/>
              </a:rPr>
              <a:t>к Областному фестивалю педагогических команд образовательных организаций, признанных региональными инновационными площадками в сфере образования Самарской области»</a:t>
            </a:r>
          </a:p>
          <a:p>
            <a:pPr lvl="0" algn="just"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Calibri" panose="020F0502020204030204"/>
            </a:endParaRPr>
          </a:p>
          <a:p>
            <a:endParaRPr lang="ru-RU" altLang="ru-RU" sz="2800" dirty="0">
              <a:solidFill>
                <a:srgbClr val="00528A"/>
              </a:solidFill>
            </a:endParaRPr>
          </a:p>
          <a:p>
            <a:endParaRPr lang="ru-RU" altLang="ru-RU" sz="2000" dirty="0">
              <a:solidFill>
                <a:srgbClr val="00528A"/>
              </a:solidFill>
            </a:endParaRPr>
          </a:p>
          <a:p>
            <a:pPr algn="just"/>
            <a:endParaRPr lang="ru-RU" altLang="ru-RU" sz="2000" b="1" dirty="0">
              <a:solidFill>
                <a:srgbClr val="00528A"/>
              </a:solidFill>
            </a:endParaRPr>
          </a:p>
          <a:p>
            <a:pPr algn="just"/>
            <a:r>
              <a:rPr lang="ru-RU" altLang="ru-RU" sz="2000" dirty="0">
                <a:solidFill>
                  <a:srgbClr val="00528A"/>
                </a:solidFill>
              </a:rPr>
              <a:t> </a:t>
            </a:r>
            <a:endParaRPr lang="ru-RU" altLang="ru-RU" sz="2000" b="1" dirty="0">
              <a:solidFill>
                <a:srgbClr val="00528A"/>
              </a:solidFill>
            </a:endParaRPr>
          </a:p>
        </p:txBody>
      </p:sp>
      <p:pic>
        <p:nvPicPr>
          <p:cNvPr id="8" name="Picture 2" descr="logo_iro_blue">
            <a:extLst>
              <a:ext uri="{FF2B5EF4-FFF2-40B4-BE49-F238E27FC236}">
                <a16:creationId xmlns:a16="http://schemas.microsoft.com/office/drawing/2014/main" id="{076435CD-EEC6-4147-A93C-0D9EF559E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507" y="269029"/>
            <a:ext cx="1326868" cy="111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D2949D-8450-4ABE-BCCC-A15BCCB8B15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41" y="248450"/>
            <a:ext cx="1479642" cy="1322947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626F74-56DE-47DB-9F14-3DEE76F33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16" y="98597"/>
            <a:ext cx="2196055" cy="1209503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3C8E66FC-B5C4-486D-856B-B2711B613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6" y="1308100"/>
            <a:ext cx="2471302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МИНИСТЕРСТВО ОБРАЗОВАНИЯ САМАРСКОЙ ОБЛАСТИ</a:t>
            </a:r>
          </a:p>
        </p:txBody>
      </p:sp>
      <p:sp>
        <p:nvSpPr>
          <p:cNvPr id="2" name="AutoShape 2" descr="https://srctacina.rnd.socinfo.ru/media/2025/01/30/1322514961/Snimok_e_krana_2025-01-29_094817.png">
            <a:extLst>
              <a:ext uri="{FF2B5EF4-FFF2-40B4-BE49-F238E27FC236}">
                <a16:creationId xmlns:a16="http://schemas.microsoft.com/office/drawing/2014/main" id="{81CAED22-72B9-4702-8AF1-1024CDC94C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6C07528-BB26-46EC-9969-FD04B0E7D8FE}"/>
              </a:ext>
            </a:extLst>
          </p:cNvPr>
          <p:cNvSpPr/>
          <p:nvPr/>
        </p:nvSpPr>
        <p:spPr>
          <a:xfrm rot="10800000" flipV="1">
            <a:off x="357028" y="4188099"/>
            <a:ext cx="9062062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Контакты:</a:t>
            </a:r>
          </a:p>
          <a:p>
            <a:r>
              <a:rPr lang="en-US" dirty="0"/>
              <a:t>e-mail</a:t>
            </a:r>
            <a:r>
              <a:rPr lang="ru-RU" dirty="0"/>
              <a:t>: </a:t>
            </a:r>
            <a:r>
              <a:rPr lang="en-US" dirty="0">
                <a:solidFill>
                  <a:srgbClr val="0070C0"/>
                </a:solidFill>
                <a:hlinkClick r:id="rId7"/>
              </a:rPr>
              <a:t>rip_samara@mail.ru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8"/>
              </a:rPr>
              <a:t>sokolovaelena9@mail.ru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ru-RU" dirty="0"/>
              <a:t>Тел.: 8 (846) 242-65-74</a:t>
            </a:r>
            <a:r>
              <a:rPr lang="en-US" dirty="0"/>
              <a:t>, 89272615884 </a:t>
            </a:r>
            <a:r>
              <a:rPr lang="ru-RU" dirty="0"/>
              <a:t>– Соколова Елена Александровна</a:t>
            </a:r>
          </a:p>
          <a:p>
            <a:endParaRPr lang="ru-RU" sz="800" dirty="0"/>
          </a:p>
          <a:p>
            <a:r>
              <a:rPr lang="ru-RU" dirty="0"/>
              <a:t>Информация по РИП на сайте ГАУ ДПО СО ИРО: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hlinkClick r:id="rId9"/>
              </a:rPr>
              <a:t>https://clck.ru/36SfZ9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9AB8D1-3EBC-49EB-ADDE-C38A02D1D8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38" y="4495003"/>
            <a:ext cx="1278799" cy="127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7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37" y="301657"/>
            <a:ext cx="10980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I.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Нормативно-правовые основания проведения Областного фестиваля педагогических команд образовательных организаций, признанных региональными инновационными площадками в сфере образования Самарской области (далее – Фестиваль)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D6D0803-1A4B-4CED-90BA-6EC0FA04C397}"/>
              </a:ext>
            </a:extLst>
          </p:cNvPr>
          <p:cNvSpPr/>
          <p:nvPr/>
        </p:nvSpPr>
        <p:spPr>
          <a:xfrm>
            <a:off x="641023" y="1351508"/>
            <a:ext cx="11157696" cy="3816429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2060"/>
                </a:solidFill>
              </a:rPr>
              <a:t>1). Положение о проведении Областного фестиваля педагогических команд образовательных организаций, признанных региональными инновационными площадками в сфере образования Самарской области от 18.11.2024 г.;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2). Приказ ГАУ ДПО СО ИРО «Об утверждении положения о проведении фестиваля педагогических команд образовательных организаций, признанных региональными инновационными площадками в сфере образования Самарской области от 18.11.2024 г. №67;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3). Письма МО СО «О проведении Областного фестиваля педагогических команд образовательных организаций, признанных региональными инновационными площадками в сфере образования Самарской области»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C00000"/>
                </a:solidFill>
              </a:rPr>
              <a:t>№МО</a:t>
            </a:r>
            <a:r>
              <a:rPr lang="en-US" sz="2200" dirty="0">
                <a:solidFill>
                  <a:srgbClr val="C00000"/>
                </a:solidFill>
              </a:rPr>
              <a:t>/1911-</a:t>
            </a:r>
            <a:r>
              <a:rPr lang="ru-RU" sz="2200" dirty="0">
                <a:solidFill>
                  <a:srgbClr val="C00000"/>
                </a:solidFill>
              </a:rPr>
              <a:t>ТУ от 2</a:t>
            </a:r>
            <a:r>
              <a:rPr lang="en-US" sz="2200" dirty="0">
                <a:solidFill>
                  <a:srgbClr val="C00000"/>
                </a:solidFill>
              </a:rPr>
              <a:t>1</a:t>
            </a:r>
            <a:r>
              <a:rPr lang="ru-RU" sz="2200" dirty="0">
                <a:solidFill>
                  <a:srgbClr val="C00000"/>
                </a:solidFill>
              </a:rPr>
              <a:t>.11.2024г., №МО</a:t>
            </a:r>
            <a:r>
              <a:rPr lang="en-US" sz="2200" dirty="0">
                <a:solidFill>
                  <a:srgbClr val="C00000"/>
                </a:solidFill>
              </a:rPr>
              <a:t>/</a:t>
            </a:r>
            <a:r>
              <a:rPr lang="ru-RU" sz="2200" dirty="0">
                <a:solidFill>
                  <a:srgbClr val="C00000"/>
                </a:solidFill>
              </a:rPr>
              <a:t>5705 от 2</a:t>
            </a:r>
            <a:r>
              <a:rPr lang="en-US" sz="2200" dirty="0">
                <a:solidFill>
                  <a:srgbClr val="C00000"/>
                </a:solidFill>
              </a:rPr>
              <a:t>1</a:t>
            </a:r>
            <a:r>
              <a:rPr lang="ru-RU" sz="2200" dirty="0">
                <a:solidFill>
                  <a:srgbClr val="C00000"/>
                </a:solidFill>
              </a:rPr>
              <a:t>.11.2024г.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E74D449D-0ED2-49F9-8E0A-1BFFC944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1559"/>
            <a:ext cx="12192000" cy="146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16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 descr="large">
            <a:extLst>
              <a:ext uri="{FF2B5EF4-FFF2-40B4-BE49-F238E27FC236}">
                <a16:creationId xmlns:a16="http://schemas.microsoft.com/office/drawing/2014/main" id="{EBF893EE-E974-4EED-AE64-D9D6659168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3" name="AutoShape 4" descr="large">
            <a:extLst>
              <a:ext uri="{FF2B5EF4-FFF2-40B4-BE49-F238E27FC236}">
                <a16:creationId xmlns:a16="http://schemas.microsoft.com/office/drawing/2014/main" id="{93B4CA29-6867-4D92-8935-EA36CA764E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4" name="AutoShape 5" descr="CxTmqzUXAAA308g.jpg:large (1120×840)">
            <a:extLst>
              <a:ext uri="{FF2B5EF4-FFF2-40B4-BE49-F238E27FC236}">
                <a16:creationId xmlns:a16="http://schemas.microsoft.com/office/drawing/2014/main" id="{1419081D-AED9-43FA-8844-D32FEDE2C4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5" name="AutoShape 6" descr="large">
            <a:extLst>
              <a:ext uri="{FF2B5EF4-FFF2-40B4-BE49-F238E27FC236}">
                <a16:creationId xmlns:a16="http://schemas.microsoft.com/office/drawing/2014/main" id="{ECD8932C-CCF6-42BB-B07C-16C95E553D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88038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9" name="Прямоугольник 12">
            <a:extLst>
              <a:ext uri="{FF2B5EF4-FFF2-40B4-BE49-F238E27FC236}">
                <a16:creationId xmlns:a16="http://schemas.microsoft.com/office/drawing/2014/main" id="{92DA042D-3900-45EE-9F6A-1F594082E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19" y="279446"/>
            <a:ext cx="11736280" cy="738664"/>
          </a:xfrm>
          <a:prstGeom prst="rect">
            <a:avLst/>
          </a:prstGeom>
          <a:noFill/>
          <a:ln w="44450">
            <a:solidFill>
              <a:srgbClr val="00206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I.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Нормативно-правовые основания проведения Фестиваля</a:t>
            </a:r>
          </a:p>
          <a:p>
            <a:pPr lvl="0"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(п.2.1., 2.2. Положения о проведении фестиваля педагогических команд образовательных организаций, признанных региональными инновационными площадками в сфере образования Самарской области от 18.11.2024 г. № 67</a:t>
            </a:r>
          </a:p>
        </p:txBody>
      </p:sp>
      <p:sp>
        <p:nvSpPr>
          <p:cNvPr id="14" name="Прямоугольник 12">
            <a:extLst>
              <a:ext uri="{FF2B5EF4-FFF2-40B4-BE49-F238E27FC236}">
                <a16:creationId xmlns:a16="http://schemas.microsoft.com/office/drawing/2014/main" id="{77FCFBAA-9BC3-4F17-BF6D-B7A6ED2B0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4" y="2643668"/>
            <a:ext cx="11092825" cy="369332"/>
          </a:xfrm>
          <a:prstGeom prst="rect">
            <a:avLst/>
          </a:prstGeom>
          <a:noFill/>
          <a:ln w="44450">
            <a:solidFill>
              <a:srgbClr val="00206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b="1" dirty="0">
                <a:solidFill>
                  <a:srgbClr val="C00000"/>
                </a:solidFill>
              </a:rPr>
              <a:t>Задачи Фестиваля: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2">
            <a:extLst>
              <a:ext uri="{FF2B5EF4-FFF2-40B4-BE49-F238E27FC236}">
                <a16:creationId xmlns:a16="http://schemas.microsoft.com/office/drawing/2014/main" id="{C7E53253-D5C7-4010-8CE8-9CB161A57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77" y="1245974"/>
            <a:ext cx="11152522" cy="1077218"/>
          </a:xfrm>
          <a:prstGeom prst="rect">
            <a:avLst/>
          </a:prstGeom>
          <a:noFill/>
          <a:ln w="44450">
            <a:solidFill>
              <a:srgbClr val="00206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600" b="1" dirty="0">
                <a:solidFill>
                  <a:srgbClr val="C00000"/>
                </a:solidFill>
                <a:latin typeface="+mn-lt"/>
              </a:rPr>
              <a:t>Цель Фестиваля </a:t>
            </a:r>
            <a:r>
              <a:rPr lang="ru-RU" sz="1600" dirty="0">
                <a:latin typeface="+mn-lt"/>
              </a:rPr>
              <a:t>–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распространение и внедрение инновационных практик по приоритетным направлениям государственной политики в сфере образования РФ, повышение уровня профессиональных компетенций педагогических работников и управленческих кадров образовательных организаций и повышение качества высшего, общего, дополнительного профессионального и дополнительного образования детей</a:t>
            </a:r>
            <a:r>
              <a:rPr lang="ru-RU" sz="1600" b="1" kern="100" dirty="0">
                <a:solidFill>
                  <a:srgbClr val="002060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0D55261B-CB6A-481E-9EAD-560EDD185F41}"/>
              </a:ext>
            </a:extLst>
          </p:cNvPr>
          <p:cNvSpPr/>
          <p:nvPr/>
        </p:nvSpPr>
        <p:spPr>
          <a:xfrm rot="5400000">
            <a:off x="1416958" y="3072180"/>
            <a:ext cx="369332" cy="299647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97D7F13-1A3B-45B6-A931-E8B131BDE282}"/>
              </a:ext>
            </a:extLst>
          </p:cNvPr>
          <p:cNvSpPr/>
          <p:nvPr/>
        </p:nvSpPr>
        <p:spPr>
          <a:xfrm>
            <a:off x="495220" y="3557805"/>
            <a:ext cx="2832442" cy="1569660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</a:rPr>
              <a:t>1). </a:t>
            </a:r>
            <a:r>
              <a:rPr lang="ru-RU" sz="1200" b="1" dirty="0">
                <a:solidFill>
                  <a:srgbClr val="002060"/>
                </a:solidFill>
              </a:rPr>
              <a:t>обобщение и </a:t>
            </a:r>
            <a:r>
              <a:rPr lang="ru-RU" sz="1200" b="1" dirty="0">
                <a:solidFill>
                  <a:srgbClr val="C00000"/>
                </a:solidFill>
              </a:rPr>
              <a:t>распространение</a:t>
            </a:r>
            <a:r>
              <a:rPr lang="ru-RU" sz="1200" b="1" dirty="0">
                <a:solidFill>
                  <a:srgbClr val="002060"/>
                </a:solidFill>
              </a:rPr>
              <a:t> опыта разработки, апробации и реализации инновационных практик в сфере образовании, эффективных управленческих механизмов, педагогических технологий, форм, методов обучения, воспитания и развития личности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755625E-581F-4C11-8075-EBC1E510385B}"/>
              </a:ext>
            </a:extLst>
          </p:cNvPr>
          <p:cNvSpPr/>
          <p:nvPr/>
        </p:nvSpPr>
        <p:spPr>
          <a:xfrm>
            <a:off x="3608919" y="3583721"/>
            <a:ext cx="2592397" cy="1569660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</a:rPr>
              <a:t>2). обеспечение </a:t>
            </a:r>
            <a:r>
              <a:rPr lang="ru-RU" sz="1200" b="1" dirty="0">
                <a:solidFill>
                  <a:srgbClr val="C00000"/>
                </a:solidFill>
              </a:rPr>
              <a:t>преемственности</a:t>
            </a:r>
            <a:r>
              <a:rPr lang="ru-RU" sz="1200" b="1" dirty="0">
                <a:solidFill>
                  <a:srgbClr val="002060"/>
                </a:solidFill>
              </a:rPr>
              <a:t> эффективных инновационных практик между уровнями общего образования, высшим образованием, дополнительным профессиональным образованием, дополнительным образованием детей</a:t>
            </a: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0FE6879F-71F0-456B-8D59-1237ED9E47BF}"/>
              </a:ext>
            </a:extLst>
          </p:cNvPr>
          <p:cNvSpPr/>
          <p:nvPr/>
        </p:nvSpPr>
        <p:spPr>
          <a:xfrm rot="5400000">
            <a:off x="4725156" y="3124455"/>
            <a:ext cx="458229" cy="299647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C36C4057-EFAA-4B8B-A583-DC55D53917D0}"/>
              </a:ext>
            </a:extLst>
          </p:cNvPr>
          <p:cNvSpPr/>
          <p:nvPr/>
        </p:nvSpPr>
        <p:spPr>
          <a:xfrm rot="5400000">
            <a:off x="10618920" y="3206854"/>
            <a:ext cx="458229" cy="299647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F89B100-80D8-4314-A2FE-C6D5C317A107}"/>
              </a:ext>
            </a:extLst>
          </p:cNvPr>
          <p:cNvSpPr/>
          <p:nvPr/>
        </p:nvSpPr>
        <p:spPr>
          <a:xfrm>
            <a:off x="6411111" y="3673034"/>
            <a:ext cx="3189328" cy="1938992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</a:rPr>
              <a:t>3). мотивация и </a:t>
            </a:r>
            <a:r>
              <a:rPr lang="ru-RU" sz="1200" b="1" dirty="0">
                <a:solidFill>
                  <a:srgbClr val="C00000"/>
                </a:solidFill>
              </a:rPr>
              <a:t>активизация деятельности </a:t>
            </a:r>
            <a:r>
              <a:rPr lang="ru-RU" sz="1200" b="1" dirty="0">
                <a:solidFill>
                  <a:srgbClr val="002060"/>
                </a:solidFill>
              </a:rPr>
              <a:t>педагогических работников и управленческих кадров системы высшего, общего, дополнительного профессионального и дополнительного образования детей по использованию инновационных управленческих механизмов, педагогических технологий, форм и методик в профессиональной деятельности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69A305D-7B95-4656-B69B-1DFBA55F81F5}"/>
              </a:ext>
            </a:extLst>
          </p:cNvPr>
          <p:cNvSpPr/>
          <p:nvPr/>
        </p:nvSpPr>
        <p:spPr>
          <a:xfrm>
            <a:off x="9810235" y="3622149"/>
            <a:ext cx="2241434" cy="1569660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</a:rPr>
              <a:t>4). </a:t>
            </a:r>
            <a:r>
              <a:rPr lang="ru-RU" sz="1200" b="1" dirty="0">
                <a:solidFill>
                  <a:srgbClr val="C00000"/>
                </a:solidFill>
              </a:rPr>
              <a:t>содействие в масштабировании </a:t>
            </a:r>
            <a:r>
              <a:rPr lang="ru-RU" sz="1200" b="1" dirty="0">
                <a:solidFill>
                  <a:srgbClr val="002060"/>
                </a:solidFill>
              </a:rPr>
              <a:t>инновационных практик и инновационных образовательных проектов в образовательных организациях Самарской области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41D3080C-5549-4C40-A1CD-10DF3D4DCBCC}"/>
              </a:ext>
            </a:extLst>
          </p:cNvPr>
          <p:cNvSpPr/>
          <p:nvPr/>
        </p:nvSpPr>
        <p:spPr>
          <a:xfrm rot="5400000">
            <a:off x="7814143" y="3209232"/>
            <a:ext cx="526187" cy="299648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16860B36-F857-4C75-AFA2-1111DC8FD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1559"/>
            <a:ext cx="12192000" cy="146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76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 descr="large">
            <a:extLst>
              <a:ext uri="{FF2B5EF4-FFF2-40B4-BE49-F238E27FC236}">
                <a16:creationId xmlns:a16="http://schemas.microsoft.com/office/drawing/2014/main" id="{EBF893EE-E974-4EED-AE64-D9D6659168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3" name="AutoShape 4" descr="large">
            <a:extLst>
              <a:ext uri="{FF2B5EF4-FFF2-40B4-BE49-F238E27FC236}">
                <a16:creationId xmlns:a16="http://schemas.microsoft.com/office/drawing/2014/main" id="{93B4CA29-6867-4D92-8935-EA36CA764E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4" name="AutoShape 5" descr="CxTmqzUXAAA308g.jpg:large (1120×840)">
            <a:extLst>
              <a:ext uri="{FF2B5EF4-FFF2-40B4-BE49-F238E27FC236}">
                <a16:creationId xmlns:a16="http://schemas.microsoft.com/office/drawing/2014/main" id="{1419081D-AED9-43FA-8844-D32FEDE2C4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5" name="AutoShape 6" descr="large">
            <a:extLst>
              <a:ext uri="{FF2B5EF4-FFF2-40B4-BE49-F238E27FC236}">
                <a16:creationId xmlns:a16="http://schemas.microsoft.com/office/drawing/2014/main" id="{ECD8932C-CCF6-42BB-B07C-16C95E553D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88038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9" name="Прямоугольник 12">
            <a:extLst>
              <a:ext uri="{FF2B5EF4-FFF2-40B4-BE49-F238E27FC236}">
                <a16:creationId xmlns:a16="http://schemas.microsoft.com/office/drawing/2014/main" id="{92DA042D-3900-45EE-9F6A-1F594082E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19" y="279446"/>
            <a:ext cx="11736280" cy="523220"/>
          </a:xfrm>
          <a:prstGeom prst="rect">
            <a:avLst/>
          </a:prstGeom>
          <a:noFill/>
          <a:ln w="44450">
            <a:solidFill>
              <a:srgbClr val="00206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II.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Организационные условия участия в Областном фестивале педагогических команд образовательных организаций, 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lvl="0"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признанных региональными инновационными площадками в сфере образования Самарской области</a:t>
            </a:r>
          </a:p>
        </p:txBody>
      </p:sp>
      <p:sp>
        <p:nvSpPr>
          <p:cNvPr id="14" name="Прямоугольник 12">
            <a:extLst>
              <a:ext uri="{FF2B5EF4-FFF2-40B4-BE49-F238E27FC236}">
                <a16:creationId xmlns:a16="http://schemas.microsoft.com/office/drawing/2014/main" id="{77FCFBAA-9BC3-4F17-BF6D-B7A6ED2B0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04" y="2437147"/>
            <a:ext cx="11092825" cy="369332"/>
          </a:xfrm>
          <a:prstGeom prst="rect">
            <a:avLst/>
          </a:prstGeom>
          <a:noFill/>
          <a:ln w="44450">
            <a:solidFill>
              <a:srgbClr val="00206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b="1" dirty="0">
                <a:solidFill>
                  <a:srgbClr val="C00000"/>
                </a:solidFill>
              </a:rPr>
              <a:t>Индикаторы инновационных практик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2">
            <a:extLst>
              <a:ext uri="{FF2B5EF4-FFF2-40B4-BE49-F238E27FC236}">
                <a16:creationId xmlns:a16="http://schemas.microsoft.com/office/drawing/2014/main" id="{C7E53253-D5C7-4010-8CE8-9CB161A57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555" y="1198409"/>
            <a:ext cx="11152522" cy="830997"/>
          </a:xfrm>
          <a:prstGeom prst="rect">
            <a:avLst/>
          </a:prstGeom>
          <a:noFill/>
          <a:ln w="44450">
            <a:solidFill>
              <a:srgbClr val="00206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600" b="1" kern="100" dirty="0">
                <a:solidFill>
                  <a:srgbClr val="C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Инновационная практика </a:t>
            </a:r>
            <a:r>
              <a:rPr lang="ru-RU" sz="1600" b="1" kern="100" dirty="0">
                <a:solidFill>
                  <a:srgbClr val="003399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наиболее эффективный оптимизированный инструмент улучшения результатов управленческой, методической, психолого-педагогической и (или) воспитательной видов деятельности ОУ в рамках реализации государственной ценностной политики в сфере образования.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0D55261B-CB6A-481E-9EAD-560EDD185F41}"/>
              </a:ext>
            </a:extLst>
          </p:cNvPr>
          <p:cNvSpPr/>
          <p:nvPr/>
        </p:nvSpPr>
        <p:spPr>
          <a:xfrm rot="5400000">
            <a:off x="1182328" y="2987690"/>
            <a:ext cx="516391" cy="299647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97D7F13-1A3B-45B6-A931-E8B131BDE282}"/>
              </a:ext>
            </a:extLst>
          </p:cNvPr>
          <p:cNvSpPr/>
          <p:nvPr/>
        </p:nvSpPr>
        <p:spPr>
          <a:xfrm>
            <a:off x="501036" y="3550021"/>
            <a:ext cx="1878973" cy="369332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1). Актуальность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9D463AB-E67F-4ACA-9262-BF9D5D9708C8}"/>
              </a:ext>
            </a:extLst>
          </p:cNvPr>
          <p:cNvSpPr/>
          <p:nvPr/>
        </p:nvSpPr>
        <p:spPr>
          <a:xfrm>
            <a:off x="7054459" y="3956414"/>
            <a:ext cx="2332842" cy="369332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4). Результативность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755625E-581F-4C11-8075-EBC1E510385B}"/>
              </a:ext>
            </a:extLst>
          </p:cNvPr>
          <p:cNvSpPr/>
          <p:nvPr/>
        </p:nvSpPr>
        <p:spPr>
          <a:xfrm>
            <a:off x="5181035" y="3368031"/>
            <a:ext cx="2332842" cy="369332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3). Инновационность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F5635589-7721-474D-B18B-7DFF9CACBBB3}"/>
              </a:ext>
            </a:extLst>
          </p:cNvPr>
          <p:cNvSpPr/>
          <p:nvPr/>
        </p:nvSpPr>
        <p:spPr>
          <a:xfrm rot="5400000">
            <a:off x="7853967" y="3218207"/>
            <a:ext cx="1033474" cy="299648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0FE6879F-71F0-456B-8D59-1237ED9E47BF}"/>
              </a:ext>
            </a:extLst>
          </p:cNvPr>
          <p:cNvSpPr/>
          <p:nvPr/>
        </p:nvSpPr>
        <p:spPr>
          <a:xfrm rot="5400000">
            <a:off x="6074847" y="2910206"/>
            <a:ext cx="458229" cy="299647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C36C4057-EFAA-4B8B-A583-DC55D53917D0}"/>
              </a:ext>
            </a:extLst>
          </p:cNvPr>
          <p:cNvSpPr/>
          <p:nvPr/>
        </p:nvSpPr>
        <p:spPr>
          <a:xfrm rot="5400000">
            <a:off x="10208332" y="2902955"/>
            <a:ext cx="458229" cy="299647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69A305D-7B95-4656-B69B-1DFBA55F81F5}"/>
              </a:ext>
            </a:extLst>
          </p:cNvPr>
          <p:cNvSpPr/>
          <p:nvPr/>
        </p:nvSpPr>
        <p:spPr>
          <a:xfrm>
            <a:off x="9174190" y="3311951"/>
            <a:ext cx="2526512" cy="369332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5). </a:t>
            </a:r>
            <a:r>
              <a:rPr lang="ru-RU" dirty="0" err="1">
                <a:solidFill>
                  <a:srgbClr val="002060"/>
                </a:solidFill>
              </a:rPr>
              <a:t>Тиражируемость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16860B36-F857-4C75-AFA2-1111DC8FD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866"/>
            <a:ext cx="12192000" cy="156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E9A978A-420E-4864-AB46-ED793F35D500}"/>
              </a:ext>
            </a:extLst>
          </p:cNvPr>
          <p:cNvSpPr/>
          <p:nvPr/>
        </p:nvSpPr>
        <p:spPr>
          <a:xfrm>
            <a:off x="2633065" y="4032661"/>
            <a:ext cx="2184032" cy="369332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2). Обоснованность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429CDB27-72E4-4FF8-9A0C-431155F4E5A8}"/>
              </a:ext>
            </a:extLst>
          </p:cNvPr>
          <p:cNvSpPr/>
          <p:nvPr/>
        </p:nvSpPr>
        <p:spPr>
          <a:xfrm rot="5400000">
            <a:off x="2995144" y="3217165"/>
            <a:ext cx="1033474" cy="299648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0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 descr="large">
            <a:extLst>
              <a:ext uri="{FF2B5EF4-FFF2-40B4-BE49-F238E27FC236}">
                <a16:creationId xmlns:a16="http://schemas.microsoft.com/office/drawing/2014/main" id="{EBF893EE-E974-4EED-AE64-D9D6659168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3" name="AutoShape 4" descr="large">
            <a:extLst>
              <a:ext uri="{FF2B5EF4-FFF2-40B4-BE49-F238E27FC236}">
                <a16:creationId xmlns:a16="http://schemas.microsoft.com/office/drawing/2014/main" id="{93B4CA29-6867-4D92-8935-EA36CA764E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4" name="AutoShape 5" descr="CxTmqzUXAAA308g.jpg:large (1120×840)">
            <a:extLst>
              <a:ext uri="{FF2B5EF4-FFF2-40B4-BE49-F238E27FC236}">
                <a16:creationId xmlns:a16="http://schemas.microsoft.com/office/drawing/2014/main" id="{1419081D-AED9-43FA-8844-D32FEDE2C4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5" name="AutoShape 6" descr="large">
            <a:extLst>
              <a:ext uri="{FF2B5EF4-FFF2-40B4-BE49-F238E27FC236}">
                <a16:creationId xmlns:a16="http://schemas.microsoft.com/office/drawing/2014/main" id="{ECD8932C-CCF6-42BB-B07C-16C95E553D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88038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" name="Прямоугольник 12">
            <a:extLst>
              <a:ext uri="{FF2B5EF4-FFF2-40B4-BE49-F238E27FC236}">
                <a16:creationId xmlns:a16="http://schemas.microsoft.com/office/drawing/2014/main" id="{77FCFBAA-9BC3-4F17-BF6D-B7A6ED2B0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77" y="1234773"/>
            <a:ext cx="11092825" cy="369332"/>
          </a:xfrm>
          <a:prstGeom prst="rect">
            <a:avLst/>
          </a:prstGeom>
          <a:noFill/>
          <a:ln w="44450">
            <a:solidFill>
              <a:srgbClr val="00206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b="1" dirty="0">
                <a:solidFill>
                  <a:srgbClr val="C00000"/>
                </a:solidFill>
              </a:rPr>
              <a:t>Индикаторы инновационных практик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0D55261B-CB6A-481E-9EAD-560EDD185F41}"/>
              </a:ext>
            </a:extLst>
          </p:cNvPr>
          <p:cNvSpPr/>
          <p:nvPr/>
        </p:nvSpPr>
        <p:spPr>
          <a:xfrm>
            <a:off x="2531568" y="2160031"/>
            <a:ext cx="744559" cy="24269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97D7F13-1A3B-45B6-A931-E8B131BDE282}"/>
              </a:ext>
            </a:extLst>
          </p:cNvPr>
          <p:cNvSpPr/>
          <p:nvPr/>
        </p:nvSpPr>
        <p:spPr>
          <a:xfrm>
            <a:off x="613998" y="2086185"/>
            <a:ext cx="1878973" cy="369332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1). Актуальность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9D463AB-E67F-4ACA-9262-BF9D5D9708C8}"/>
              </a:ext>
            </a:extLst>
          </p:cNvPr>
          <p:cNvSpPr/>
          <p:nvPr/>
        </p:nvSpPr>
        <p:spPr>
          <a:xfrm>
            <a:off x="522036" y="4342514"/>
            <a:ext cx="2332842" cy="369332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4). Результативность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755625E-581F-4C11-8075-EBC1E510385B}"/>
              </a:ext>
            </a:extLst>
          </p:cNvPr>
          <p:cNvSpPr/>
          <p:nvPr/>
        </p:nvSpPr>
        <p:spPr>
          <a:xfrm>
            <a:off x="538832" y="3693124"/>
            <a:ext cx="2332842" cy="369332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3). Инновационность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F89B100-80D8-4314-A2FE-C6D5C317A107}"/>
              </a:ext>
            </a:extLst>
          </p:cNvPr>
          <p:cNvSpPr/>
          <p:nvPr/>
        </p:nvSpPr>
        <p:spPr>
          <a:xfrm>
            <a:off x="542975" y="2952378"/>
            <a:ext cx="2332841" cy="369332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2). Обоснованность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69A305D-7B95-4656-B69B-1DFBA55F81F5}"/>
              </a:ext>
            </a:extLst>
          </p:cNvPr>
          <p:cNvSpPr/>
          <p:nvPr/>
        </p:nvSpPr>
        <p:spPr>
          <a:xfrm>
            <a:off x="613998" y="5145389"/>
            <a:ext cx="2148918" cy="369332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5). </a:t>
            </a:r>
            <a:r>
              <a:rPr lang="ru-RU" dirty="0" err="1">
                <a:solidFill>
                  <a:srgbClr val="002060"/>
                </a:solidFill>
              </a:rPr>
              <a:t>Тиражируемость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AE23DC1-5778-490E-A932-DD65D565DAF5}"/>
              </a:ext>
            </a:extLst>
          </p:cNvPr>
          <p:cNvSpPr/>
          <p:nvPr/>
        </p:nvSpPr>
        <p:spPr>
          <a:xfrm>
            <a:off x="3296620" y="1982198"/>
            <a:ext cx="8281382" cy="646331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1). Опора на тенденции социально-экономического развития и приоритетные направления государственной политики в сфере образования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848F3EC-A280-4C97-89F8-AFE868B15214}"/>
              </a:ext>
            </a:extLst>
          </p:cNvPr>
          <p:cNvSpPr/>
          <p:nvPr/>
        </p:nvSpPr>
        <p:spPr>
          <a:xfrm>
            <a:off x="3697377" y="4356713"/>
            <a:ext cx="7896434" cy="369332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4).  Получение желаемых результатов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23E61D2-F7CC-46F3-9905-AEABD0296939}"/>
              </a:ext>
            </a:extLst>
          </p:cNvPr>
          <p:cNvSpPr/>
          <p:nvPr/>
        </p:nvSpPr>
        <p:spPr>
          <a:xfrm>
            <a:off x="3708417" y="3587473"/>
            <a:ext cx="7929595" cy="646331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3). Факт новизны (новые характеристики существующего объекта, создание нового объекта)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C5B523D6-A41C-4262-851F-564C05DD07B0}"/>
              </a:ext>
            </a:extLst>
          </p:cNvPr>
          <p:cNvSpPr/>
          <p:nvPr/>
        </p:nvSpPr>
        <p:spPr>
          <a:xfrm>
            <a:off x="2917766" y="3808990"/>
            <a:ext cx="744559" cy="24269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ACCF5C13-442D-4EDE-BA5D-F3D32BB74FB7}"/>
              </a:ext>
            </a:extLst>
          </p:cNvPr>
          <p:cNvSpPr/>
          <p:nvPr/>
        </p:nvSpPr>
        <p:spPr>
          <a:xfrm>
            <a:off x="2903848" y="2967618"/>
            <a:ext cx="744559" cy="24269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E8E6AA5-883C-46F7-8961-9964E03B35A1}"/>
              </a:ext>
            </a:extLst>
          </p:cNvPr>
          <p:cNvSpPr/>
          <p:nvPr/>
        </p:nvSpPr>
        <p:spPr>
          <a:xfrm>
            <a:off x="3725207" y="2792510"/>
            <a:ext cx="7929595" cy="646331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2). Наличие аргументированных и подтверждённых сведений, полученных в результате исследовательского поиска  </a:t>
            </a:r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5A4C0B68-2814-4E32-B602-1CC92AD57935}"/>
              </a:ext>
            </a:extLst>
          </p:cNvPr>
          <p:cNvSpPr/>
          <p:nvPr/>
        </p:nvSpPr>
        <p:spPr>
          <a:xfrm>
            <a:off x="2903848" y="4356713"/>
            <a:ext cx="744559" cy="24269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88B81866-A5A3-4612-BC16-8C6ECF99C227}"/>
              </a:ext>
            </a:extLst>
          </p:cNvPr>
          <p:cNvSpPr/>
          <p:nvPr/>
        </p:nvSpPr>
        <p:spPr>
          <a:xfrm>
            <a:off x="2782315" y="5208707"/>
            <a:ext cx="744559" cy="24269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4A326A6-A155-4A32-B303-533A709D3FD7}"/>
              </a:ext>
            </a:extLst>
          </p:cNvPr>
          <p:cNvSpPr/>
          <p:nvPr/>
        </p:nvSpPr>
        <p:spPr>
          <a:xfrm>
            <a:off x="3546274" y="5086555"/>
            <a:ext cx="8091948" cy="646331"/>
          </a:xfrm>
          <a:prstGeom prst="rect">
            <a:avLst/>
          </a:prstGeom>
          <a:ln w="4445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5). Возможность использования в определенных условиях для решения проблем без значительных изменений</a:t>
            </a:r>
          </a:p>
        </p:txBody>
      </p:sp>
      <p:sp>
        <p:nvSpPr>
          <p:cNvPr id="33" name="Прямоугольник 12">
            <a:extLst>
              <a:ext uri="{FF2B5EF4-FFF2-40B4-BE49-F238E27FC236}">
                <a16:creationId xmlns:a16="http://schemas.microsoft.com/office/drawing/2014/main" id="{02499220-A472-4D49-82F2-8093E7E44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19" y="279446"/>
            <a:ext cx="11736280" cy="738664"/>
          </a:xfrm>
          <a:prstGeom prst="rect">
            <a:avLst/>
          </a:prstGeom>
          <a:noFill/>
          <a:ln w="44450">
            <a:solidFill>
              <a:srgbClr val="00206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Нормативно-правовые основания проведения Фестиваля</a:t>
            </a:r>
          </a:p>
          <a:p>
            <a:pPr lvl="0"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(п.2.1., 2.2. Положения о проведении фестиваля педагогических команд образовательных организаций, признанных региональными инновационными площадками в сфере образования Самарской области от 18.11.2024 г. № 67</a:t>
            </a:r>
          </a:p>
        </p:txBody>
      </p:sp>
    </p:spTree>
    <p:extLst>
      <p:ext uri="{BB962C8B-B14F-4D97-AF65-F5344CB8AC3E}">
        <p14:creationId xmlns:p14="http://schemas.microsoft.com/office/powerpoint/2010/main" val="186426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8710" y="431212"/>
            <a:ext cx="574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Актуальность проекта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84CBF8-33D1-4AB2-9534-831CD0BC083E}"/>
              </a:ext>
            </a:extLst>
          </p:cNvPr>
          <p:cNvSpPr txBox="1"/>
          <p:nvPr/>
        </p:nvSpPr>
        <p:spPr>
          <a:xfrm>
            <a:off x="376301" y="5688943"/>
            <a:ext cx="1564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19EAE3AF-F574-4A05-A281-320A4825463B}"/>
              </a:ext>
            </a:extLst>
          </p:cNvPr>
          <p:cNvSpPr/>
          <p:nvPr/>
        </p:nvSpPr>
        <p:spPr>
          <a:xfrm>
            <a:off x="5904692" y="824984"/>
            <a:ext cx="327498" cy="530804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0000FF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B7E74-2207-4572-B602-2F9EC19B4DB3}"/>
              </a:ext>
            </a:extLst>
          </p:cNvPr>
          <p:cNvSpPr txBox="1"/>
          <p:nvPr/>
        </p:nvSpPr>
        <p:spPr>
          <a:xfrm>
            <a:off x="581421" y="1378544"/>
            <a:ext cx="11123627" cy="584775"/>
          </a:xfrm>
          <a:prstGeom prst="rect">
            <a:avLst/>
          </a:prstGeom>
          <a:ln w="34925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Обоснование сути проекта в целом: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AFB2C-1018-4A7D-84D3-F15B098F7E6E}"/>
              </a:ext>
            </a:extLst>
          </p:cNvPr>
          <p:cNvSpPr txBox="1"/>
          <p:nvPr/>
        </p:nvSpPr>
        <p:spPr>
          <a:xfrm>
            <a:off x="556955" y="2903678"/>
            <a:ext cx="4170688" cy="2246769"/>
          </a:xfrm>
          <a:prstGeom prst="rect">
            <a:avLst/>
          </a:prstGeom>
          <a:ln w="34925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pPr>
              <a:buFontTx/>
              <a:buChar char="-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анализ ситуации (существующего состояния);</a:t>
            </a:r>
          </a:p>
          <a:p>
            <a:pPr marL="0" indent="0">
              <a:buNone/>
            </a:pP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 анализ проблем и их причин, которые образовательное учреждение планирует преодолеть при помощи проекта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47811D-D046-40B9-88B3-2E5669961321}"/>
              </a:ext>
            </a:extLst>
          </p:cNvPr>
          <p:cNvSpPr txBox="1"/>
          <p:nvPr/>
        </p:nvSpPr>
        <p:spPr>
          <a:xfrm>
            <a:off x="7266562" y="2942970"/>
            <a:ext cx="4438486" cy="1015663"/>
          </a:xfrm>
          <a:prstGeom prst="rect">
            <a:avLst/>
          </a:prstGeom>
          <a:ln w="34925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pPr marL="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 определение проблем (трудностей), не имеющие разрешения на данный отрезок времени 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AF1A7294-2F9F-4DE4-BAE2-752699DAA683}"/>
              </a:ext>
            </a:extLst>
          </p:cNvPr>
          <p:cNvSpPr/>
          <p:nvPr/>
        </p:nvSpPr>
        <p:spPr>
          <a:xfrm>
            <a:off x="2823796" y="2240318"/>
            <a:ext cx="286245" cy="65905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0000FF"/>
              </a:highlight>
            </a:endParaRP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F47347A6-D8F9-4F61-9A58-8018C2D1EC94}"/>
              </a:ext>
            </a:extLst>
          </p:cNvPr>
          <p:cNvSpPr/>
          <p:nvPr/>
        </p:nvSpPr>
        <p:spPr>
          <a:xfrm rot="10800000" flipV="1">
            <a:off x="8902675" y="2240318"/>
            <a:ext cx="286245" cy="65905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0000FF"/>
              </a:highlight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16605A89-B718-4378-9F77-C1CE0FFA91CA}"/>
              </a:ext>
            </a:extLst>
          </p:cNvPr>
          <p:cNvSpPr/>
          <p:nvPr/>
        </p:nvSpPr>
        <p:spPr>
          <a:xfrm>
            <a:off x="5953329" y="2240319"/>
            <a:ext cx="286244" cy="193899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0000FF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206B3C-95D8-4DFD-B95F-3374557A1AAF}"/>
              </a:ext>
            </a:extLst>
          </p:cNvPr>
          <p:cNvSpPr txBox="1"/>
          <p:nvPr/>
        </p:nvSpPr>
        <p:spPr>
          <a:xfrm>
            <a:off x="5842869" y="4222270"/>
            <a:ext cx="5825660" cy="1938992"/>
          </a:xfrm>
          <a:prstGeom prst="rect">
            <a:avLst/>
          </a:prstGeom>
          <a:ln w="34925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pPr marL="0" indent="0" algn="ct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 обоснование необходимости разработки реализации проекта с учетом актуальных тенденций и приоритетов государственной (региональной, окружной) политики в сфере образования Российской Федерации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7C9DE125-DF2D-49C6-846A-0BC8B0619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5222"/>
            <a:ext cx="12192000" cy="131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67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6DCEA20-8531-4DD5-B189-1D7A298BCAB8}"/>
              </a:ext>
            </a:extLst>
          </p:cNvPr>
          <p:cNvSpPr txBox="1"/>
          <p:nvPr/>
        </p:nvSpPr>
        <p:spPr>
          <a:xfrm>
            <a:off x="665242" y="2424752"/>
            <a:ext cx="5505855" cy="2308324"/>
          </a:xfrm>
          <a:prstGeom prst="rect">
            <a:avLst/>
          </a:prstGeom>
          <a:ln w="34925"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Факт </a:t>
            </a:r>
            <a:r>
              <a:rPr lang="ru-RU" b="1" dirty="0">
                <a:solidFill>
                  <a:srgbClr val="C00000"/>
                </a:solidFill>
                <a:latin typeface="Calibri" panose="020F0502020204030204"/>
              </a:rPr>
              <a:t>отличия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 каких-либо характеристик объекта (предмета, явления, процесса), наблюдаемых в </a:t>
            </a:r>
            <a:r>
              <a:rPr lang="ru-RU" b="1" dirty="0">
                <a:solidFill>
                  <a:srgbClr val="C00000"/>
                </a:solidFill>
                <a:latin typeface="Calibri" panose="020F0502020204030204"/>
              </a:rPr>
              <a:t>настоящий момент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времени от характеристик, присущих ему в более </a:t>
            </a:r>
            <a:r>
              <a:rPr lang="ru-RU" b="1" dirty="0">
                <a:solidFill>
                  <a:srgbClr val="C00000"/>
                </a:solidFill>
                <a:latin typeface="Calibri" panose="020F0502020204030204"/>
              </a:rPr>
              <a:t>ранний период</a:t>
            </a:r>
          </a:p>
          <a:p>
            <a:pPr marL="0" indent="0" algn="ctr">
              <a:buNone/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Факт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новизны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, присутствующий в каком-либо объекте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(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предмете, явлении, процессе) – новый способ, новый уклад, новый порядок и др.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84CBF8-33D1-4AB2-9534-831CD0BC083E}"/>
              </a:ext>
            </a:extLst>
          </p:cNvPr>
          <p:cNvSpPr txBox="1"/>
          <p:nvPr/>
        </p:nvSpPr>
        <p:spPr>
          <a:xfrm>
            <a:off x="376301" y="5688943"/>
            <a:ext cx="1564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BF2FD6-0FA4-4EC6-9F06-2CE025B4B65A}"/>
              </a:ext>
            </a:extLst>
          </p:cNvPr>
          <p:cNvSpPr txBox="1"/>
          <p:nvPr/>
        </p:nvSpPr>
        <p:spPr>
          <a:xfrm>
            <a:off x="574752" y="1390272"/>
            <a:ext cx="11042495" cy="461665"/>
          </a:xfrm>
          <a:prstGeom prst="rect">
            <a:avLst/>
          </a:prstGeom>
          <a:ln w="34925"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pPr marL="0" lvl="0" indent="0" algn="ctr">
              <a:buNone/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Инновационность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B5F994FA-759D-4B14-818B-7835CFF6E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7728"/>
            <a:ext cx="12192000" cy="1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DE87B61-E6FC-4A65-981E-006AD4041696}"/>
              </a:ext>
            </a:extLst>
          </p:cNvPr>
          <p:cNvSpPr txBox="1"/>
          <p:nvPr/>
        </p:nvSpPr>
        <p:spPr>
          <a:xfrm>
            <a:off x="6813725" y="2412256"/>
            <a:ext cx="4713033" cy="461665"/>
          </a:xfrm>
          <a:prstGeom prst="rect">
            <a:avLst/>
          </a:prstGeom>
          <a:ln w="34925"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Факт создания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/>
              </a:rPr>
              <a:t>нового объекта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290A7E5C-69C2-4078-ADEF-C35077938FE9}"/>
              </a:ext>
            </a:extLst>
          </p:cNvPr>
          <p:cNvSpPr/>
          <p:nvPr/>
        </p:nvSpPr>
        <p:spPr>
          <a:xfrm>
            <a:off x="3171128" y="1889409"/>
            <a:ext cx="243281" cy="46166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0000FF"/>
              </a:highlight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D29A57DA-BEC0-462B-B6E3-C4EA19D3DE05}"/>
              </a:ext>
            </a:extLst>
          </p:cNvPr>
          <p:cNvSpPr/>
          <p:nvPr/>
        </p:nvSpPr>
        <p:spPr>
          <a:xfrm>
            <a:off x="8795315" y="1901264"/>
            <a:ext cx="243281" cy="46166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4676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4884CBF8-33D1-4AB2-9534-831CD0BC083E}"/>
              </a:ext>
            </a:extLst>
          </p:cNvPr>
          <p:cNvSpPr txBox="1"/>
          <p:nvPr/>
        </p:nvSpPr>
        <p:spPr>
          <a:xfrm>
            <a:off x="376301" y="5688943"/>
            <a:ext cx="1564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C079A3-61E6-43B4-9319-99D07A45E249}"/>
              </a:ext>
            </a:extLst>
          </p:cNvPr>
          <p:cNvSpPr txBox="1"/>
          <p:nvPr/>
        </p:nvSpPr>
        <p:spPr>
          <a:xfrm>
            <a:off x="3948959" y="421875"/>
            <a:ext cx="3842158" cy="369332"/>
          </a:xfrm>
          <a:prstGeom prst="rect">
            <a:avLst/>
          </a:prstGeom>
          <a:ln w="34925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Идея проектной инициативы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C04DD-2AA4-41DB-9644-FAB047725F25}"/>
              </a:ext>
            </a:extLst>
          </p:cNvPr>
          <p:cNvSpPr txBox="1"/>
          <p:nvPr/>
        </p:nvSpPr>
        <p:spPr>
          <a:xfrm>
            <a:off x="439221" y="1203323"/>
            <a:ext cx="11145624" cy="4678204"/>
          </a:xfrm>
          <a:prstGeom prst="rect">
            <a:avLst/>
          </a:prstGeom>
          <a:ln w="34925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pPr marL="0" indent="0" algn="l">
              <a:buNone/>
            </a:pPr>
            <a:r>
              <a:rPr lang="ru-RU" b="1" dirty="0">
                <a:solidFill>
                  <a:srgbClr val="002060"/>
                </a:solidFill>
              </a:rPr>
              <a:t>Идея</a:t>
            </a:r>
            <a:r>
              <a:rPr lang="ru-RU" dirty="0">
                <a:solidFill>
                  <a:srgbClr val="002060"/>
                </a:solidFill>
              </a:rPr>
              <a:t> – способ решения проблемы.</a:t>
            </a:r>
          </a:p>
          <a:p>
            <a:pPr algn="l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результативная суть проекта;</a:t>
            </a:r>
          </a:p>
          <a:p>
            <a:pPr algn="l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то, что существенно улучшит ситуацию, изложенную в описании проблемы;</a:t>
            </a:r>
          </a:p>
          <a:p>
            <a:pPr algn="l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создание «нового».</a:t>
            </a:r>
          </a:p>
          <a:p>
            <a:pPr marL="0" indent="0" algn="l">
              <a:buNone/>
            </a:pPr>
            <a:endParaRPr lang="ru-RU" sz="1200" dirty="0">
              <a:solidFill>
                <a:srgbClr val="C00000"/>
              </a:solidFill>
            </a:endParaRPr>
          </a:p>
          <a:p>
            <a:pPr marL="0" indent="0" algn="l">
              <a:buNone/>
            </a:pPr>
            <a:r>
              <a:rPr lang="ru-RU" dirty="0">
                <a:solidFill>
                  <a:srgbClr val="002060"/>
                </a:solidFill>
              </a:rPr>
              <a:t>Ответы на вопросы:</a:t>
            </a:r>
          </a:p>
          <a:p>
            <a:pPr marL="0" indent="0" algn="l">
              <a:buNone/>
            </a:pPr>
            <a:r>
              <a:rPr lang="ru-RU" dirty="0">
                <a:solidFill>
                  <a:srgbClr val="C00000"/>
                </a:solidFill>
              </a:rPr>
              <a:t>Что планируете разработать, создать и зачем?</a:t>
            </a:r>
          </a:p>
          <a:p>
            <a:pPr marL="0" indent="0" algn="l">
              <a:buNone/>
            </a:pPr>
            <a:r>
              <a:rPr lang="ru-RU" dirty="0">
                <a:solidFill>
                  <a:srgbClr val="C00000"/>
                </a:solidFill>
              </a:rPr>
              <a:t>Какую проблему будете решать или какую ситуацию будете исправлять? </a:t>
            </a:r>
          </a:p>
          <a:p>
            <a:pPr marL="0" indent="0" algn="l">
              <a:buNone/>
            </a:pPr>
            <a:endParaRPr lang="ru-RU" sz="1000" dirty="0">
              <a:solidFill>
                <a:srgbClr val="C00000"/>
              </a:solidFill>
            </a:endParaRPr>
          </a:p>
          <a:p>
            <a:pPr marL="0" indent="0" algn="l">
              <a:buNone/>
            </a:pPr>
            <a:r>
              <a:rPr lang="ru-RU" dirty="0">
                <a:solidFill>
                  <a:srgbClr val="C00000"/>
                </a:solidFill>
              </a:rPr>
              <a:t>Например: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Создание единого музейно-образовательного пространства в Самарской области посредством внедрения алгоритма организации музейной деятельности в ОО</a:t>
            </a:r>
          </a:p>
          <a:p>
            <a:pPr marL="0" indent="0">
              <a:buNone/>
            </a:pPr>
            <a:endParaRPr lang="ru-RU" sz="11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Сетевой дистанционный модуль «По тропинкам земли Самарской» как средство формирования историко-краеведческих представлений у детей дошкольного возраста</a:t>
            </a:r>
          </a:p>
          <a:p>
            <a:pPr marL="0" indent="0">
              <a:buNone/>
            </a:pPr>
            <a:endParaRPr lang="ru-RU" sz="11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Развитие познавательной и речевой активности детей дошкольного возраста с ограниченными возможностями здоровья посредством реализации Программы нейропсихологической коррекции «Умные движения»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126095F1-54C8-49FF-B9DD-D52009314B21}"/>
              </a:ext>
            </a:extLst>
          </p:cNvPr>
          <p:cNvSpPr/>
          <p:nvPr/>
        </p:nvSpPr>
        <p:spPr>
          <a:xfrm>
            <a:off x="5578810" y="807870"/>
            <a:ext cx="433223" cy="3630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  <a:highlight>
                <a:srgbClr val="0000FF"/>
              </a:highlight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D0A778F-88E1-4FEF-96B7-2FE5FE79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4045"/>
            <a:ext cx="12192000" cy="103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24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4884CBF8-33D1-4AB2-9534-831CD0BC083E}"/>
              </a:ext>
            </a:extLst>
          </p:cNvPr>
          <p:cNvSpPr txBox="1"/>
          <p:nvPr/>
        </p:nvSpPr>
        <p:spPr>
          <a:xfrm>
            <a:off x="376301" y="5688943"/>
            <a:ext cx="1564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C079A3-61E6-43B4-9319-99D07A45E249}"/>
              </a:ext>
            </a:extLst>
          </p:cNvPr>
          <p:cNvSpPr txBox="1"/>
          <p:nvPr/>
        </p:nvSpPr>
        <p:spPr>
          <a:xfrm>
            <a:off x="2375335" y="894283"/>
            <a:ext cx="7013762" cy="461665"/>
          </a:xfrm>
          <a:prstGeom prst="rect">
            <a:avLst/>
          </a:prstGeom>
          <a:ln w="34925"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pPr marL="0" lvl="0" indent="0" algn="ctr">
              <a:buNone/>
              <a:defRPr/>
            </a:pPr>
            <a:r>
              <a:rPr lang="ru-RU" sz="2400" b="1" dirty="0">
                <a:solidFill>
                  <a:srgbClr val="C00000"/>
                </a:solidFill>
              </a:rPr>
              <a:t>Варианты смыслового зерна проекта («фишка»):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740BAD-A3A7-4EB4-AA7D-68264D4021BA}"/>
              </a:ext>
            </a:extLst>
          </p:cNvPr>
          <p:cNvSpPr txBox="1"/>
          <p:nvPr/>
        </p:nvSpPr>
        <p:spPr>
          <a:xfrm>
            <a:off x="121689" y="2091645"/>
            <a:ext cx="5760527" cy="369332"/>
          </a:xfrm>
          <a:prstGeom prst="rect">
            <a:avLst/>
          </a:prstGeom>
          <a:ln w="34925"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Оригинальность метода, формы и (или) содержания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F84910-2DE6-4A2F-82AC-F8CB634C5D88}"/>
              </a:ext>
            </a:extLst>
          </p:cNvPr>
          <p:cNvSpPr txBox="1"/>
          <p:nvPr/>
        </p:nvSpPr>
        <p:spPr>
          <a:xfrm>
            <a:off x="6096000" y="2914009"/>
            <a:ext cx="5760527" cy="369332"/>
          </a:xfrm>
          <a:prstGeom prst="rect">
            <a:avLst/>
          </a:prstGeom>
          <a:ln w="34925"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Совершенствование управленческого механизма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A8EF38-0F6B-4908-8126-4FC708650F08}"/>
              </a:ext>
            </a:extLst>
          </p:cNvPr>
          <p:cNvSpPr txBox="1"/>
          <p:nvPr/>
        </p:nvSpPr>
        <p:spPr>
          <a:xfrm>
            <a:off x="262408" y="3932371"/>
            <a:ext cx="5760527" cy="861774"/>
          </a:xfrm>
          <a:prstGeom prst="rect">
            <a:avLst/>
          </a:prstGeom>
          <a:ln w="34925"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buFont typeface="Wingdings" panose="05000000000000000000" pitchFamily="2" charset="2"/>
              <a:buChar char="ü"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Интенсификация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по времени (то же содержание за более короткий срок);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по содержанию (больше содержания за тот же срок)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B5F994FA-759D-4B14-818B-7835CFF6E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107"/>
            <a:ext cx="12192000" cy="137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92535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8955</TotalTime>
  <Words>1572</Words>
  <Application>Microsoft Office PowerPoint</Application>
  <PresentationFormat>Широкоэкранный</PresentationFormat>
  <Paragraphs>197</Paragraphs>
  <Slides>18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User-090</dc:creator>
  <cp:lastModifiedBy>User-047</cp:lastModifiedBy>
  <cp:revision>772</cp:revision>
  <cp:lastPrinted>2024-03-14T11:09:26Z</cp:lastPrinted>
  <dcterms:created xsi:type="dcterms:W3CDTF">2021-12-13T09:07:52Z</dcterms:created>
  <dcterms:modified xsi:type="dcterms:W3CDTF">2025-11-25T09:10:43Z</dcterms:modified>
</cp:coreProperties>
</file>